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4"/>
  </p:sldMasterIdLst>
  <p:notesMasterIdLst>
    <p:notesMasterId r:id="rId25"/>
  </p:notesMasterIdLst>
  <p:sldIdLst>
    <p:sldId id="256" r:id="rId5"/>
    <p:sldId id="257" r:id="rId6"/>
    <p:sldId id="258" r:id="rId7"/>
    <p:sldId id="259" r:id="rId8"/>
    <p:sldId id="260" r:id="rId9"/>
    <p:sldId id="261" r:id="rId10"/>
    <p:sldId id="272" r:id="rId11"/>
    <p:sldId id="262" r:id="rId12"/>
    <p:sldId id="273" r:id="rId13"/>
    <p:sldId id="263" r:id="rId14"/>
    <p:sldId id="264" r:id="rId15"/>
    <p:sldId id="265" r:id="rId16"/>
    <p:sldId id="266" r:id="rId17"/>
    <p:sldId id="267" r:id="rId18"/>
    <p:sldId id="269" r:id="rId19"/>
    <p:sldId id="268" r:id="rId20"/>
    <p:sldId id="274" r:id="rId21"/>
    <p:sldId id="275" r:id="rId22"/>
    <p:sldId id="271" r:id="rId23"/>
    <p:sldId id="276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60"/>
  </p:normalViewPr>
  <p:slideViewPr>
    <p:cSldViewPr snapToGrid="0">
      <p:cViewPr varScale="1">
        <p:scale>
          <a:sx n="51" d="100"/>
          <a:sy n="51" d="100"/>
        </p:scale>
        <p:origin x="108" y="1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0A0D5-8F98-4CC1-A28E-021F0B6B475C}" type="datetimeFigureOut">
              <a:rPr lang="en-US" smtClean="0"/>
              <a:t>10/9/2023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3C52C-5E29-41AF-BAA3-8217E886DA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96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A750590-9F9A-443B-9295-A3931D8194B1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5805F-452B-497C-9BD6-2CDB6902F369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3F7C6B-C82D-4D42-9929-D6E7E11D9A64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CF4779-62E8-4B21-A5D7-0AFB9DBD4358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F9D3375-5CD0-4576-BF96-ADFF24726FF8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D1F8-971E-4F8C-8737-750C12E93E08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D1621-FA30-4D98-85E5-1409E6BEECDC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F347-1B2F-4097-AEB5-4A26FB45D67A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CC1DEE0-34E5-4E0F-BEC1-4B8835F82CD1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5B4BE-627A-4EC1-99E1-6F1AA97AB802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8BFACF8-E63D-4673-A128-83547867BB7A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D6AC-4FBA-40BD-BE75-20DB64DA4BAD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C87-D201-458A-93C0-8EDD9AC92D93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6829-5A25-485A-91B1-5D6D58BB9F23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2F5CD-23D0-4DD1-85B1-71F1825FB3EC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A5035-C284-496A-B076-BA73A8FA5D8B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B420-1875-490A-8C4B-7AAB939FBE08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59126-4846-4E88-BDD9-5585CC877E47}" type="datetime1">
              <a:rPr lang="en-US" smtClean="0"/>
              <a:t>10/9/2023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/>
              <a:t>MOBILIJAR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2000" b="1" dirty="0"/>
              <a:t>U.A. OBLIKOVANJE </a:t>
            </a:r>
            <a:r>
              <a:rPr lang="en-US" sz="2000" dirty="0" err="1"/>
              <a:t>površina</a:t>
            </a:r>
            <a:r>
              <a:rPr lang="en-US" sz="2000" dirty="0"/>
              <a:t> </a:t>
            </a:r>
            <a:r>
              <a:rPr lang="en-US" sz="2000" dirty="0" err="1"/>
              <a:t>javne</a:t>
            </a:r>
            <a:r>
              <a:rPr lang="en-US" sz="2000" dirty="0"/>
              <a:t> </a:t>
            </a:r>
            <a:r>
              <a:rPr lang="en-US" sz="2000" dirty="0" err="1"/>
              <a:t>namene</a:t>
            </a:r>
            <a:r>
              <a:rPr lang="en-US" sz="2000" dirty="0"/>
              <a:t> u </a:t>
            </a:r>
            <a:r>
              <a:rPr lang="en-US" sz="2000" dirty="0" err="1"/>
              <a:t>celini</a:t>
            </a:r>
            <a:r>
              <a:rPr lang="en-US" sz="2000" dirty="0"/>
              <a:t> 8, </a:t>
            </a:r>
            <a:r>
              <a:rPr lang="en-US" sz="2000" dirty="0" err="1"/>
              <a:t>Podcelini</a:t>
            </a:r>
            <a:r>
              <a:rPr lang="en-US" sz="2000" dirty="0"/>
              <a:t> 8z2 u PGR-u 1, u </a:t>
            </a:r>
            <a:r>
              <a:rPr lang="en-US" sz="2000" dirty="0" err="1"/>
              <a:t>Leskovcu</a:t>
            </a:r>
            <a:endParaRPr lang="en-US" dirty="0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6649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Sto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KLUPAma</a:t>
            </a:r>
            <a:r>
              <a:rPr lang="en-US" dirty="0"/>
              <a:t> /</a:t>
            </a:r>
            <a:br>
              <a:rPr lang="en-US" dirty="0"/>
            </a:br>
            <a:r>
              <a:rPr lang="en-US" dirty="0"/>
              <a:t>          table and 2 BENCHEs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391146" y="2309554"/>
            <a:ext cx="5115053" cy="3248098"/>
          </a:xfr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2A95785-EEBA-A906-3B1B-08C25100DA4B}"/>
              </a:ext>
            </a:extLst>
          </p:cNvPr>
          <p:cNvSpPr txBox="1">
            <a:spLocks/>
          </p:cNvSpPr>
          <p:nvPr/>
        </p:nvSpPr>
        <p:spPr>
          <a:xfrm>
            <a:off x="762000" y="2309555"/>
            <a:ext cx="5334000" cy="32480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err="1"/>
              <a:t>Sto</a:t>
            </a:r>
            <a:r>
              <a:rPr lang="en-US" sz="2000" dirty="0"/>
              <a:t> PSDB001 I </a:t>
            </a:r>
            <a:r>
              <a:rPr lang="en-US" sz="2000" dirty="0" err="1"/>
              <a:t>dve</a:t>
            </a:r>
            <a:r>
              <a:rPr lang="en-US" sz="2000" dirty="0"/>
              <a:t> </a:t>
            </a:r>
            <a:r>
              <a:rPr lang="en-US" sz="2000" dirty="0" err="1"/>
              <a:t>klupe</a:t>
            </a:r>
            <a:r>
              <a:rPr lang="en-US" sz="2000" dirty="0"/>
              <a:t> PKDB 057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Sto</a:t>
            </a:r>
            <a:r>
              <a:rPr lang="en-US" sz="20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D/Š/V stola 1,4/0,66/0,75m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D/Š/V </a:t>
            </a:r>
            <a:r>
              <a:rPr lang="en-US" sz="2000" dirty="0" err="1"/>
              <a:t>klupa</a:t>
            </a:r>
            <a:r>
              <a:rPr lang="en-US" sz="2000" dirty="0"/>
              <a:t>  1,8/0,5/0,45</a:t>
            </a:r>
          </a:p>
        </p:txBody>
      </p:sp>
    </p:spTree>
    <p:extLst>
      <p:ext uri="{BB962C8B-B14F-4D97-AF65-F5344CB8AC3E}">
        <p14:creationId xmlns:p14="http://schemas.microsoft.com/office/powerpoint/2010/main" val="3916992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Sto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klupama</a:t>
            </a:r>
            <a:br>
              <a:rPr lang="en-US" dirty="0"/>
            </a:br>
            <a:r>
              <a:rPr lang="en-US" dirty="0"/>
              <a:t> table and 2 benches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2" y="2380259"/>
            <a:ext cx="5483659" cy="3482166"/>
          </a:xfr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9DCFB14-1746-DC7F-6DBF-5C9CFB020E9D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685800" y="2193926"/>
            <a:ext cx="5239987" cy="36685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 err="1"/>
              <a:t>Sto</a:t>
            </a:r>
            <a:r>
              <a:rPr lang="en-US" sz="2000" dirty="0"/>
              <a:t> PSDB001 I </a:t>
            </a:r>
            <a:r>
              <a:rPr lang="en-US" sz="2000" dirty="0" err="1"/>
              <a:t>dve</a:t>
            </a:r>
            <a:r>
              <a:rPr lang="en-US" sz="2000" dirty="0"/>
              <a:t> </a:t>
            </a:r>
            <a:r>
              <a:rPr lang="en-US" sz="2000" dirty="0" err="1"/>
              <a:t>klupe</a:t>
            </a:r>
            <a:r>
              <a:rPr lang="en-US" sz="2000" dirty="0"/>
              <a:t> PKDB 057-1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Sto</a:t>
            </a:r>
            <a:r>
              <a:rPr lang="en-US" sz="2000" dirty="0"/>
              <a:t> – </a:t>
            </a:r>
            <a:r>
              <a:rPr lang="en-US" sz="2000" dirty="0" err="1"/>
              <a:t>Čelični</a:t>
            </a:r>
            <a:r>
              <a:rPr lang="en-US" sz="2000" dirty="0"/>
              <a:t> </a:t>
            </a:r>
            <a:r>
              <a:rPr lang="en-US" sz="2000" dirty="0" err="1"/>
              <a:t>lim</a:t>
            </a:r>
            <a:r>
              <a:rPr lang="en-US" sz="2000" dirty="0"/>
              <a:t> I </a:t>
            </a:r>
            <a:r>
              <a:rPr lang="en-US" sz="2000" dirty="0" err="1"/>
              <a:t>čelični</a:t>
            </a:r>
            <a:r>
              <a:rPr lang="en-US" sz="2000" dirty="0"/>
              <a:t> </a:t>
            </a:r>
            <a:r>
              <a:rPr lang="en-US" sz="2000" dirty="0" err="1"/>
              <a:t>profili</a:t>
            </a:r>
            <a:r>
              <a:rPr lang="en-US" sz="2000" dirty="0"/>
              <a:t>, </a:t>
            </a:r>
            <a:r>
              <a:rPr lang="en-US" sz="2000" dirty="0" err="1"/>
              <a:t>toplocinkovani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ofarbani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/>
              <a:t>D/Š/V stola 1,4/0,66/0,75m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D/Š/V </a:t>
            </a:r>
            <a:r>
              <a:rPr lang="en-US" sz="2000" dirty="0" err="1"/>
              <a:t>klupa</a:t>
            </a:r>
            <a:r>
              <a:rPr lang="en-US" sz="2000" dirty="0"/>
              <a:t>  1,8/0,5/0,45</a:t>
            </a:r>
          </a:p>
        </p:txBody>
      </p:sp>
    </p:spTree>
    <p:extLst>
      <p:ext uri="{BB962C8B-B14F-4D97-AF65-F5344CB8AC3E}">
        <p14:creationId xmlns:p14="http://schemas.microsoft.com/office/powerpoint/2010/main" val="4200437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kanta</a:t>
            </a:r>
            <a:r>
              <a:rPr lang="en-US" dirty="0"/>
              <a:t> / waste bin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5499831" y="2320917"/>
            <a:ext cx="6337127" cy="4024125"/>
          </a:xfr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FB48FC1-7EEB-EBBF-E865-2023B4951149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685800" y="2193925"/>
            <a:ext cx="5334000" cy="402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/>
              <a:t>KOAB015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Ukrasna</a:t>
            </a:r>
            <a:r>
              <a:rPr lang="en-US" sz="2000" dirty="0"/>
              <a:t> </a:t>
            </a:r>
            <a:r>
              <a:rPr lang="en-US" sz="2000" dirty="0" err="1"/>
              <a:t>traka</a:t>
            </a:r>
            <a:r>
              <a:rPr lang="en-US" sz="2000" dirty="0"/>
              <a:t> od </a:t>
            </a:r>
            <a:r>
              <a:rPr lang="en-US" sz="2000" dirty="0" err="1"/>
              <a:t>inoxa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Uložak</a:t>
            </a:r>
            <a:r>
              <a:rPr lang="en-US" sz="2000" dirty="0"/>
              <a:t> od </a:t>
            </a:r>
            <a:r>
              <a:rPr lang="en-US" sz="2000" dirty="0" err="1"/>
              <a:t>pocinkovanog</a:t>
            </a:r>
            <a:r>
              <a:rPr lang="en-US" sz="2000" dirty="0"/>
              <a:t> </a:t>
            </a:r>
            <a:r>
              <a:rPr lang="en-US" sz="2000" dirty="0" err="1"/>
              <a:t>čeličnog</a:t>
            </a:r>
            <a:r>
              <a:rPr lang="en-US" sz="2000" dirty="0"/>
              <a:t> lima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Prečnik</a:t>
            </a:r>
            <a:r>
              <a:rPr lang="en-US" sz="2000" dirty="0"/>
              <a:t>/</a:t>
            </a:r>
            <a:r>
              <a:rPr lang="en-US" sz="2000" dirty="0" err="1"/>
              <a:t>Visina</a:t>
            </a:r>
            <a:r>
              <a:rPr lang="en-US" sz="2000" dirty="0"/>
              <a:t>  0,5/0,65m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Težina</a:t>
            </a:r>
            <a:r>
              <a:rPr lang="en-US" sz="2000" dirty="0"/>
              <a:t>  129</a:t>
            </a:r>
          </a:p>
        </p:txBody>
      </p:sp>
    </p:spTree>
    <p:extLst>
      <p:ext uri="{BB962C8B-B14F-4D97-AF65-F5344CB8AC3E}">
        <p14:creationId xmlns:p14="http://schemas.microsoft.com/office/powerpoint/2010/main" val="4039590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Kanta / waste bin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588146" y="2194560"/>
            <a:ext cx="5248812" cy="4306724"/>
          </a:xfr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350E694-4FE6-1973-BFC0-1D9C82D6174B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685800" y="2193925"/>
            <a:ext cx="5334000" cy="402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/>
              <a:t>KOAB017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Ukrasna</a:t>
            </a:r>
            <a:r>
              <a:rPr lang="en-US" sz="2000" dirty="0"/>
              <a:t> </a:t>
            </a:r>
            <a:r>
              <a:rPr lang="en-US" sz="2000" dirty="0" err="1"/>
              <a:t>traka</a:t>
            </a:r>
            <a:r>
              <a:rPr lang="en-US" sz="2000" dirty="0"/>
              <a:t> od </a:t>
            </a:r>
            <a:r>
              <a:rPr lang="en-US" sz="2000" dirty="0" err="1"/>
              <a:t>inoxa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Uložak</a:t>
            </a:r>
            <a:r>
              <a:rPr lang="en-US" sz="2000" dirty="0"/>
              <a:t> od </a:t>
            </a:r>
            <a:r>
              <a:rPr lang="en-US" sz="2000" dirty="0" err="1"/>
              <a:t>pocinkovanog</a:t>
            </a:r>
            <a:r>
              <a:rPr lang="en-US" sz="2000" dirty="0"/>
              <a:t> </a:t>
            </a:r>
            <a:r>
              <a:rPr lang="en-US" sz="2000" dirty="0" err="1"/>
              <a:t>čeličnog</a:t>
            </a:r>
            <a:r>
              <a:rPr lang="en-US" sz="2000" dirty="0"/>
              <a:t> lima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Prečnik</a:t>
            </a:r>
            <a:r>
              <a:rPr lang="en-US" sz="2000" dirty="0"/>
              <a:t>/</a:t>
            </a:r>
            <a:r>
              <a:rPr lang="en-US" sz="2000" dirty="0" err="1"/>
              <a:t>Visina</a:t>
            </a:r>
            <a:r>
              <a:rPr lang="en-US" sz="2000" dirty="0"/>
              <a:t>  0,5/1,0m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Težina</a:t>
            </a:r>
            <a:r>
              <a:rPr lang="en-US" sz="2000" dirty="0"/>
              <a:t>  160kg</a:t>
            </a:r>
          </a:p>
        </p:txBody>
      </p:sp>
    </p:spTree>
    <p:extLst>
      <p:ext uri="{BB962C8B-B14F-4D97-AF65-F5344CB8AC3E}">
        <p14:creationId xmlns:p14="http://schemas.microsoft.com/office/powerpoint/2010/main" val="37079487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BICIKLARNIK / BICYCLE RACKS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588146" y="2194560"/>
            <a:ext cx="5248812" cy="4306724"/>
          </a:xfr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E9E6FDF-0CC0-949D-39EA-B46285C45685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685800" y="2193925"/>
            <a:ext cx="5334000" cy="402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/>
              <a:t>DBSI001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Legura</a:t>
            </a:r>
            <a:r>
              <a:rPr lang="en-US" sz="2000" dirty="0"/>
              <a:t> </a:t>
            </a:r>
            <a:r>
              <a:rPr lang="en-US" sz="2000" dirty="0" err="1"/>
              <a:t>aluminijuma</a:t>
            </a:r>
            <a:r>
              <a:rPr lang="en-US" sz="2000" dirty="0"/>
              <a:t> </a:t>
            </a:r>
            <a:r>
              <a:rPr lang="en-US" sz="2000" dirty="0" err="1"/>
              <a:t>silumin</a:t>
            </a:r>
            <a:r>
              <a:rPr lang="en-US" sz="2000" dirty="0"/>
              <a:t>,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ofarbana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Dimenzije</a:t>
            </a:r>
            <a:r>
              <a:rPr lang="en-US" sz="2000" dirty="0"/>
              <a:t>  0,5/0,08/h0,78m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Težina</a:t>
            </a:r>
            <a:r>
              <a:rPr lang="en-US" sz="2000" dirty="0"/>
              <a:t> 14kg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905715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ČESMA / FOUNTAIN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011014" y="2586783"/>
            <a:ext cx="4495186" cy="3688363"/>
          </a:xfr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E4AB6EF-8200-8FFD-6EA3-6A7B2230F5CF}"/>
              </a:ext>
            </a:extLst>
          </p:cNvPr>
          <p:cNvSpPr txBox="1">
            <a:spLocks noGrp="1"/>
          </p:cNvSpPr>
          <p:nvPr>
            <p:ph sz="half" idx="1"/>
          </p:nvPr>
        </p:nvSpPr>
        <p:spPr>
          <a:xfrm>
            <a:off x="685800" y="2193925"/>
            <a:ext cx="5334000" cy="40243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/>
              <a:t>CESS003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Nerđajući</a:t>
            </a:r>
            <a:r>
              <a:rPr lang="en-US" sz="2000" dirty="0"/>
              <a:t> </a:t>
            </a:r>
            <a:r>
              <a:rPr lang="en-US" sz="2000" dirty="0" err="1"/>
              <a:t>čelik</a:t>
            </a:r>
            <a:r>
              <a:rPr lang="en-US" sz="2000" dirty="0"/>
              <a:t> AISI 304/316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Dimenzije</a:t>
            </a:r>
            <a:r>
              <a:rPr lang="en-US" sz="2000" dirty="0"/>
              <a:t>  0,3/0,9/h0,82m</a:t>
            </a:r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679265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PERGOLA / PERGOLA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PRDM 100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Čelični</a:t>
            </a:r>
            <a:r>
              <a:rPr lang="en-US" sz="2000" dirty="0"/>
              <a:t> </a:t>
            </a:r>
            <a:r>
              <a:rPr lang="en-US" sz="2000" dirty="0" err="1"/>
              <a:t>lim</a:t>
            </a:r>
            <a:r>
              <a:rPr lang="en-US" sz="2000" dirty="0"/>
              <a:t> I </a:t>
            </a:r>
            <a:r>
              <a:rPr lang="en-US" sz="2000" dirty="0" err="1"/>
              <a:t>profili</a:t>
            </a:r>
            <a:r>
              <a:rPr lang="en-US" sz="2000" dirty="0"/>
              <a:t> /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,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ofarbani</a:t>
            </a:r>
            <a:r>
              <a:rPr lang="en-US" sz="2000" dirty="0"/>
              <a:t>,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/ </a:t>
            </a:r>
            <a:r>
              <a:rPr lang="en-US" sz="2000" dirty="0" err="1"/>
              <a:t>zaštitni</a:t>
            </a:r>
            <a:r>
              <a:rPr lang="en-US" sz="2000" dirty="0"/>
              <a:t> </a:t>
            </a:r>
            <a:r>
              <a:rPr lang="en-US" sz="2000" dirty="0" err="1"/>
              <a:t>premazi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Liveni</a:t>
            </a:r>
            <a:r>
              <a:rPr lang="en-US" sz="2000" dirty="0"/>
              <a:t> </a:t>
            </a:r>
            <a:r>
              <a:rPr lang="en-US" sz="2000" dirty="0" err="1"/>
              <a:t>akril</a:t>
            </a:r>
            <a:r>
              <a:rPr lang="en-US" sz="2000" dirty="0"/>
              <a:t>.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783901" y="1718268"/>
            <a:ext cx="2708254" cy="4772967"/>
          </a:xfrm>
        </p:spPr>
      </p:pic>
    </p:spTree>
    <p:extLst>
      <p:ext uri="{BB962C8B-B14F-4D97-AF65-F5344CB8AC3E}">
        <p14:creationId xmlns:p14="http://schemas.microsoft.com/office/powerpoint/2010/main" val="23624468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 panel /</a:t>
            </a:r>
            <a:br>
              <a:rPr lang="en-US" dirty="0"/>
            </a:br>
            <a:r>
              <a:rPr lang="en-US" dirty="0"/>
              <a:t> information panel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PANO 010 – CITY LIGHT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Noseća</a:t>
            </a:r>
            <a:r>
              <a:rPr lang="en-US" sz="2000" dirty="0"/>
              <a:t> </a:t>
            </a:r>
            <a:r>
              <a:rPr lang="en-US" sz="2000" dirty="0" err="1"/>
              <a:t>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profila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cinkovanih</a:t>
            </a:r>
            <a:r>
              <a:rPr lang="en-US" sz="2000" dirty="0"/>
              <a:t>, </a:t>
            </a:r>
            <a:r>
              <a:rPr lang="en-US" sz="2000" dirty="0" err="1"/>
              <a:t>elektrostatički</a:t>
            </a:r>
            <a:r>
              <a:rPr lang="en-US" sz="2000" dirty="0"/>
              <a:t> </a:t>
            </a:r>
            <a:r>
              <a:rPr lang="en-US" sz="2000" dirty="0" err="1"/>
              <a:t>ofarbanih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Aluminijumski</a:t>
            </a:r>
            <a:r>
              <a:rPr lang="en-US" sz="2000" dirty="0"/>
              <a:t> </a:t>
            </a:r>
            <a:r>
              <a:rPr lang="en-US" sz="2000" dirty="0" err="1"/>
              <a:t>profili</a:t>
            </a:r>
            <a:r>
              <a:rPr lang="en-US" sz="2000" dirty="0"/>
              <a:t>, </a:t>
            </a:r>
            <a:r>
              <a:rPr lang="en-US" sz="2000" dirty="0" err="1"/>
              <a:t>elektrostatički</a:t>
            </a:r>
            <a:r>
              <a:rPr lang="en-US" sz="2000" dirty="0"/>
              <a:t> </a:t>
            </a:r>
            <a:r>
              <a:rPr lang="en-US" sz="2000" dirty="0" err="1"/>
              <a:t>ofarbani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Reklamna</a:t>
            </a:r>
            <a:r>
              <a:rPr lang="en-US" sz="2000" dirty="0"/>
              <a:t> vitrina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kaljenim</a:t>
            </a:r>
            <a:r>
              <a:rPr lang="en-US" sz="2000" dirty="0"/>
              <a:t> </a:t>
            </a:r>
            <a:r>
              <a:rPr lang="en-US" sz="2000" dirty="0" err="1"/>
              <a:t>sigurnosnim</a:t>
            </a:r>
            <a:r>
              <a:rPr lang="en-US" sz="2000" dirty="0"/>
              <a:t> </a:t>
            </a:r>
            <a:r>
              <a:rPr lang="en-US" sz="2000" dirty="0" err="1"/>
              <a:t>staklom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Dimenzije</a:t>
            </a:r>
            <a:r>
              <a:rPr lang="en-US" sz="2000" dirty="0"/>
              <a:t>: 1,25/2,7/0,14m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783901" y="1878389"/>
            <a:ext cx="2617399" cy="4612846"/>
          </a:xfrm>
        </p:spPr>
      </p:pic>
    </p:spTree>
    <p:extLst>
      <p:ext uri="{BB962C8B-B14F-4D97-AF65-F5344CB8AC3E}">
        <p14:creationId xmlns:p14="http://schemas.microsoft.com/office/powerpoint/2010/main" val="22411201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Info panel /</a:t>
            </a:r>
            <a:br>
              <a:rPr lang="en-US" dirty="0"/>
            </a:br>
            <a:r>
              <a:rPr lang="en-US" dirty="0"/>
              <a:t> information panel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7783901" y="1878389"/>
            <a:ext cx="2617399" cy="46128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5D9D4F8-803F-A33D-38E6-E236152B34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2193925"/>
            <a:ext cx="5334000" cy="402431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PANO 009 – CITY LIGHT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Stubovi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profila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cinkovanih</a:t>
            </a:r>
            <a:r>
              <a:rPr lang="en-US" sz="2000" dirty="0"/>
              <a:t>, </a:t>
            </a:r>
            <a:r>
              <a:rPr lang="en-US" sz="2000" dirty="0" err="1"/>
              <a:t>elektrostatički</a:t>
            </a:r>
            <a:r>
              <a:rPr lang="en-US" sz="2000" dirty="0"/>
              <a:t> </a:t>
            </a:r>
            <a:r>
              <a:rPr lang="en-US" sz="2000" dirty="0" err="1"/>
              <a:t>ofarbanih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Aluminijumski</a:t>
            </a:r>
            <a:r>
              <a:rPr lang="en-US" sz="2000" dirty="0"/>
              <a:t> </a:t>
            </a:r>
            <a:r>
              <a:rPr lang="en-US" sz="2000" dirty="0" err="1"/>
              <a:t>profili</a:t>
            </a:r>
            <a:r>
              <a:rPr lang="en-US" sz="2000" dirty="0"/>
              <a:t>, </a:t>
            </a:r>
            <a:r>
              <a:rPr lang="en-US" sz="2000" dirty="0" err="1"/>
              <a:t>elektrostatički</a:t>
            </a:r>
            <a:r>
              <a:rPr lang="en-US" sz="2000" dirty="0"/>
              <a:t> </a:t>
            </a:r>
            <a:r>
              <a:rPr lang="en-US" sz="2000" dirty="0" err="1"/>
              <a:t>ofarbani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Reklamna</a:t>
            </a:r>
            <a:r>
              <a:rPr lang="en-US" sz="2000" dirty="0"/>
              <a:t> vitrina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kaljenim</a:t>
            </a:r>
            <a:r>
              <a:rPr lang="en-US" sz="2000" dirty="0"/>
              <a:t> </a:t>
            </a:r>
            <a:r>
              <a:rPr lang="en-US" sz="2000" dirty="0" err="1"/>
              <a:t>sigurnosnim</a:t>
            </a:r>
            <a:r>
              <a:rPr lang="en-US" sz="2000" dirty="0"/>
              <a:t> </a:t>
            </a:r>
            <a:r>
              <a:rPr lang="en-US" sz="2000" dirty="0" err="1"/>
              <a:t>staklom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Dimenzije</a:t>
            </a:r>
            <a:r>
              <a:rPr lang="en-US" sz="2000" dirty="0"/>
              <a:t>:  </a:t>
            </a:r>
            <a:r>
              <a:rPr lang="en-US" sz="2000" dirty="0" err="1"/>
              <a:t>Dužina</a:t>
            </a:r>
            <a:r>
              <a:rPr lang="en-US" sz="2000" dirty="0"/>
              <a:t> 1,76/</a:t>
            </a:r>
            <a:r>
              <a:rPr lang="en-US" sz="2000" dirty="0" err="1"/>
              <a:t>Visina</a:t>
            </a:r>
            <a:r>
              <a:rPr lang="en-US" sz="2000" dirty="0"/>
              <a:t> 2,5 / </a:t>
            </a:r>
            <a:r>
              <a:rPr lang="en-US" sz="2000" dirty="0" err="1"/>
              <a:t>Debljina</a:t>
            </a:r>
            <a:r>
              <a:rPr lang="en-US" sz="2000" dirty="0"/>
              <a:t> 0,14m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1517788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/>
              <a:t>Podzemni</a:t>
            </a:r>
            <a:r>
              <a:rPr lang="en-US" dirty="0"/>
              <a:t> </a:t>
            </a:r>
            <a:r>
              <a:rPr lang="en-US" dirty="0" err="1"/>
              <a:t>kontejner</a:t>
            </a:r>
            <a:r>
              <a:rPr lang="en-US" dirty="0"/>
              <a:t> / UNDERGROUND WASTE container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KVR5-120-NK/3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Plastični</a:t>
            </a:r>
            <a:r>
              <a:rPr lang="en-US" sz="2000" dirty="0"/>
              <a:t> </a:t>
            </a:r>
            <a:r>
              <a:rPr lang="en-US" sz="2000" dirty="0" err="1"/>
              <a:t>šaht</a:t>
            </a:r>
            <a:r>
              <a:rPr lang="en-US" sz="2000" dirty="0"/>
              <a:t> –</a:t>
            </a:r>
            <a:r>
              <a:rPr lang="en-US" sz="2000" dirty="0" err="1"/>
              <a:t>rezervoar</a:t>
            </a:r>
            <a:r>
              <a:rPr lang="en-US" sz="2000" dirty="0"/>
              <a:t> od </a:t>
            </a:r>
            <a:r>
              <a:rPr lang="en-US" sz="2000" dirty="0" err="1"/>
              <a:t>polietilena</a:t>
            </a:r>
            <a:r>
              <a:rPr lang="en-US" sz="2000" dirty="0"/>
              <a:t> PE-HD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Kućište</a:t>
            </a:r>
            <a:r>
              <a:rPr lang="en-US" sz="2000" dirty="0"/>
              <a:t> od </a:t>
            </a:r>
            <a:r>
              <a:rPr lang="en-US" sz="2000" dirty="0" err="1"/>
              <a:t>čelične</a:t>
            </a:r>
            <a:r>
              <a:rPr lang="en-US" sz="2000" dirty="0"/>
              <a:t> </a:t>
            </a:r>
            <a:r>
              <a:rPr lang="en-US" sz="2000" dirty="0" err="1"/>
              <a:t>podkonstrukcije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Poklopac</a:t>
            </a:r>
            <a:r>
              <a:rPr lang="en-US" sz="2000" dirty="0"/>
              <a:t> od </a:t>
            </a:r>
            <a:r>
              <a:rPr lang="en-US" sz="2000" dirty="0" err="1"/>
              <a:t>čelične</a:t>
            </a:r>
            <a:r>
              <a:rPr lang="en-US" sz="2000" dirty="0"/>
              <a:t> </a:t>
            </a:r>
            <a:r>
              <a:rPr lang="en-US" sz="2000" dirty="0" err="1"/>
              <a:t>podkonstrukcije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Vreća</a:t>
            </a:r>
            <a:r>
              <a:rPr lang="en-US" sz="2000" dirty="0"/>
              <a:t> za </a:t>
            </a:r>
            <a:r>
              <a:rPr lang="en-US" sz="2000" dirty="0" err="1"/>
              <a:t>sakupljanje</a:t>
            </a:r>
            <a:r>
              <a:rPr lang="en-US" sz="2000" dirty="0"/>
              <a:t> </a:t>
            </a:r>
            <a:r>
              <a:rPr lang="en-US" sz="2000" dirty="0" err="1"/>
              <a:t>otpada</a:t>
            </a:r>
            <a:r>
              <a:rPr lang="en-US" sz="2000" dirty="0"/>
              <a:t> od </a:t>
            </a:r>
            <a:r>
              <a:rPr lang="en-US" sz="2000" dirty="0" err="1"/>
              <a:t>poliestera</a:t>
            </a:r>
            <a:endParaRPr lang="en-US" sz="2000" dirty="0"/>
          </a:p>
          <a:p>
            <a:pPr>
              <a:lnSpc>
                <a:spcPct val="100000"/>
              </a:lnSpc>
            </a:pPr>
            <a:endParaRPr lang="en-US" sz="2000" dirty="0"/>
          </a:p>
          <a:p>
            <a:pPr>
              <a:lnSpc>
                <a:spcPct val="100000"/>
              </a:lnSpc>
            </a:pPr>
            <a:endParaRPr lang="en-US" sz="2000" dirty="0"/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276EB1A-5D36-37B9-37D7-D18DE16EDE1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1CEEDA-8CD3-9005-136A-277BF1560C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106740" y="2194559"/>
            <a:ext cx="5365500" cy="402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654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 err="1"/>
              <a:t>Granitni</a:t>
            </a:r>
            <a:r>
              <a:rPr lang="en-US" sz="2000" dirty="0"/>
              <a:t> </a:t>
            </a:r>
            <a:r>
              <a:rPr lang="en-US" sz="2000" dirty="0" err="1"/>
              <a:t>oslonci</a:t>
            </a:r>
            <a:r>
              <a:rPr lang="en-US" sz="2000" dirty="0"/>
              <a:t> </a:t>
            </a:r>
            <a:r>
              <a:rPr lang="en-US" sz="2000" dirty="0" err="1"/>
              <a:t>klupa</a:t>
            </a:r>
            <a:r>
              <a:rPr lang="en-US" sz="2000" dirty="0"/>
              <a:t>.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Drvena</a:t>
            </a:r>
            <a:r>
              <a:rPr lang="en-US" sz="2000" dirty="0"/>
              <a:t> </a:t>
            </a:r>
            <a:r>
              <a:rPr lang="en-US" sz="2000" dirty="0" err="1"/>
              <a:t>sedišta</a:t>
            </a:r>
            <a:r>
              <a:rPr lang="en-US" sz="2000" dirty="0"/>
              <a:t>.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084088" y="1865933"/>
            <a:ext cx="3264229" cy="4352306"/>
          </a:xfrm>
        </p:spPr>
      </p:pic>
    </p:spTree>
    <p:extLst>
      <p:ext uri="{BB962C8B-B14F-4D97-AF65-F5344CB8AC3E}">
        <p14:creationId xmlns:p14="http://schemas.microsoft.com/office/powerpoint/2010/main" val="2194233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SKLAPAJUĆI STUBIĆI </a:t>
            </a:r>
            <a:br>
              <a:rPr lang="en-US" dirty="0"/>
            </a:br>
            <a:r>
              <a:rPr lang="en-US" dirty="0"/>
              <a:t>ROAD BOULARDS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STUB STAL 006 - 2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Legura</a:t>
            </a:r>
            <a:r>
              <a:rPr lang="en-US" sz="2000" dirty="0"/>
              <a:t> </a:t>
            </a:r>
            <a:r>
              <a:rPr lang="en-US" sz="2000" dirty="0" err="1"/>
              <a:t>aluminijuma</a:t>
            </a:r>
            <a:r>
              <a:rPr lang="en-US" sz="2000" dirty="0"/>
              <a:t> - </a:t>
            </a:r>
            <a:r>
              <a:rPr lang="en-US" sz="2000" dirty="0" err="1"/>
              <a:t>Silumin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ofarbana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Visina</a:t>
            </a:r>
            <a:r>
              <a:rPr lang="en-US" sz="2000" dirty="0"/>
              <a:t>  h = 75cm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Širina</a:t>
            </a:r>
            <a:r>
              <a:rPr lang="en-US" sz="2000" dirty="0"/>
              <a:t> </a:t>
            </a:r>
            <a:r>
              <a:rPr lang="en-US" sz="2000" dirty="0" err="1"/>
              <a:t>osnove</a:t>
            </a:r>
            <a:r>
              <a:rPr lang="en-US" sz="2000" dirty="0"/>
              <a:t> š = 20cm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Težina</a:t>
            </a:r>
            <a:r>
              <a:rPr lang="en-US" sz="2000" dirty="0"/>
              <a:t> 13kg</a:t>
            </a:r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1CEEDA-8CD3-9005-136A-277BF1560C6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62551" y="4419188"/>
            <a:ext cx="2635045" cy="1799496"/>
          </a:xfrm>
          <a:prstGeom prst="rect">
            <a:avLst/>
          </a:prstGeom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0EF1F2D2-41E6-3B97-F267-C3F3DA96E1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962551" y="2208398"/>
            <a:ext cx="2635045" cy="2290916"/>
          </a:xfrm>
        </p:spPr>
      </p:pic>
    </p:spTree>
    <p:extLst>
      <p:ext uri="{BB962C8B-B14F-4D97-AF65-F5344CB8AC3E}">
        <p14:creationId xmlns:p14="http://schemas.microsoft.com/office/powerpoint/2010/main" val="20694888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 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PKDB030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,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>
              <a:lnSpc>
                <a:spcPct val="100000"/>
              </a:lnSpc>
            </a:pP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7084088" y="1865933"/>
            <a:ext cx="3264229" cy="4352306"/>
          </a:xfrm>
        </p:spPr>
      </p:pic>
    </p:spTree>
    <p:extLst>
      <p:ext uri="{BB962C8B-B14F-4D97-AF65-F5344CB8AC3E}">
        <p14:creationId xmlns:p14="http://schemas.microsoft.com/office/powerpoint/2010/main" val="2492680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PKDB028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 marL="0" indent="0">
              <a:lnSpc>
                <a:spcPct val="100000"/>
              </a:lnSpc>
              <a:buNone/>
            </a:pP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2" y="1865933"/>
            <a:ext cx="5604466" cy="3497835"/>
          </a:xfrm>
        </p:spPr>
      </p:pic>
    </p:spTree>
    <p:extLst>
      <p:ext uri="{BB962C8B-B14F-4D97-AF65-F5344CB8AC3E}">
        <p14:creationId xmlns:p14="http://schemas.microsoft.com/office/powerpoint/2010/main" val="3237410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2" y="1865934"/>
            <a:ext cx="5604466" cy="3530031"/>
          </a:xfr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7B1E305-03B6-C610-F4CA-8F287FEDAD59}"/>
              </a:ext>
            </a:extLst>
          </p:cNvPr>
          <p:cNvSpPr txBox="1">
            <a:spLocks/>
          </p:cNvSpPr>
          <p:nvPr/>
        </p:nvSpPr>
        <p:spPr>
          <a:xfrm>
            <a:off x="685799" y="2069503"/>
            <a:ext cx="5334000" cy="3326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000" dirty="0"/>
              <a:t>PKDB039-1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6570747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799" y="2069502"/>
            <a:ext cx="5334000" cy="402412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PKDB050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2" y="2057401"/>
            <a:ext cx="5604466" cy="3530031"/>
          </a:xfrm>
        </p:spPr>
      </p:pic>
    </p:spTree>
    <p:extLst>
      <p:ext uri="{BB962C8B-B14F-4D97-AF65-F5344CB8AC3E}">
        <p14:creationId xmlns:p14="http://schemas.microsoft.com/office/powerpoint/2010/main" val="30523449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5800" y="1865934"/>
            <a:ext cx="5333999" cy="353003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PKDB039-1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6172202" y="1865934"/>
            <a:ext cx="5604466" cy="3530031"/>
          </a:xfrm>
        </p:spPr>
      </p:pic>
    </p:spTree>
    <p:extLst>
      <p:ext uri="{BB962C8B-B14F-4D97-AF65-F5344CB8AC3E}">
        <p14:creationId xmlns:p14="http://schemas.microsoft.com/office/powerpoint/2010/main" val="42443198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PKDB050-1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Beli</a:t>
            </a:r>
            <a:r>
              <a:rPr lang="en-US" sz="2000" dirty="0"/>
              <a:t> cement I </a:t>
            </a:r>
            <a:r>
              <a:rPr lang="en-US" sz="2000" dirty="0" err="1"/>
              <a:t>agregatna</a:t>
            </a:r>
            <a:r>
              <a:rPr lang="en-US" sz="2000" dirty="0"/>
              <a:t> </a:t>
            </a:r>
            <a:r>
              <a:rPr lang="en-US" sz="2000" dirty="0" err="1"/>
              <a:t>mešavina</a:t>
            </a:r>
            <a:r>
              <a:rPr lang="en-US" sz="2000" dirty="0"/>
              <a:t> </a:t>
            </a:r>
            <a:r>
              <a:rPr lang="en-US" sz="2000" dirty="0" err="1"/>
              <a:t>mlevenog</a:t>
            </a:r>
            <a:r>
              <a:rPr lang="en-US" sz="2000" dirty="0"/>
              <a:t> </a:t>
            </a:r>
            <a:r>
              <a:rPr lang="en-US" sz="2000" dirty="0" err="1"/>
              <a:t>mermera</a:t>
            </a:r>
            <a:r>
              <a:rPr lang="en-US" sz="2000" dirty="0"/>
              <a:t> u </a:t>
            </a:r>
            <a:r>
              <a:rPr lang="en-US" sz="2000" dirty="0" err="1"/>
              <a:t>boji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Podkonstrukcija</a:t>
            </a:r>
            <a:r>
              <a:rPr lang="en-US" sz="2000" dirty="0"/>
              <a:t> od </a:t>
            </a:r>
            <a:r>
              <a:rPr lang="en-US" sz="2000" dirty="0" err="1"/>
              <a:t>čeličnih</a:t>
            </a:r>
            <a:r>
              <a:rPr lang="en-US" sz="2000" dirty="0"/>
              <a:t> </a:t>
            </a:r>
            <a:r>
              <a:rPr lang="en-US" sz="2000" dirty="0" err="1"/>
              <a:t>cevi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CCE8491-A1C6-6C49-A751-0FAF9A91170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/>
        </p:blipFill>
        <p:spPr>
          <a:xfrm>
            <a:off x="8229600" y="1865934"/>
            <a:ext cx="2964264" cy="4846365"/>
          </a:xfrm>
        </p:spPr>
      </p:pic>
    </p:spTree>
    <p:extLst>
      <p:ext uri="{BB962C8B-B14F-4D97-AF65-F5344CB8AC3E}">
        <p14:creationId xmlns:p14="http://schemas.microsoft.com/office/powerpoint/2010/main" val="561957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9EA88-8D83-4F3F-A4C1-4B16E2377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KLUPA / BENCH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541FAF-730D-47FE-9638-C05616C31320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PKDB001-1</a:t>
            </a:r>
          </a:p>
          <a:p>
            <a:pPr>
              <a:lnSpc>
                <a:spcPct val="100000"/>
              </a:lnSpc>
            </a:pPr>
            <a:r>
              <a:rPr lang="en-US" sz="2000" dirty="0" err="1"/>
              <a:t>Čelični</a:t>
            </a:r>
            <a:r>
              <a:rPr lang="en-US" sz="2000" dirty="0"/>
              <a:t> </a:t>
            </a:r>
            <a:r>
              <a:rPr lang="en-US" sz="2000" dirty="0" err="1"/>
              <a:t>lim</a:t>
            </a:r>
            <a:r>
              <a:rPr lang="en-US" sz="2000" dirty="0"/>
              <a:t> I </a:t>
            </a:r>
            <a:r>
              <a:rPr lang="en-US" sz="2000" dirty="0" err="1"/>
              <a:t>profili</a:t>
            </a:r>
            <a:r>
              <a:rPr lang="en-US" sz="2000" dirty="0"/>
              <a:t>, </a:t>
            </a:r>
            <a:r>
              <a:rPr lang="en-US" sz="2000" dirty="0" err="1"/>
              <a:t>toplo</a:t>
            </a:r>
            <a:r>
              <a:rPr lang="en-US" sz="2000" dirty="0"/>
              <a:t> </a:t>
            </a:r>
            <a:r>
              <a:rPr lang="en-US" sz="2000" dirty="0" err="1"/>
              <a:t>cinkovani</a:t>
            </a:r>
            <a:r>
              <a:rPr lang="en-US" sz="2000" dirty="0"/>
              <a:t> I </a:t>
            </a:r>
            <a:r>
              <a:rPr lang="en-US" sz="2000" dirty="0" err="1"/>
              <a:t>elektrostatski</a:t>
            </a:r>
            <a:r>
              <a:rPr lang="en-US" sz="2000" dirty="0"/>
              <a:t> </a:t>
            </a:r>
            <a:r>
              <a:rPr lang="en-US" sz="2000" dirty="0" err="1"/>
              <a:t>obojeni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Tvrdo</a:t>
            </a:r>
            <a:r>
              <a:rPr lang="en-US" sz="2000" dirty="0"/>
              <a:t> </a:t>
            </a:r>
            <a:r>
              <a:rPr lang="en-US" sz="2000" dirty="0" err="1"/>
              <a:t>drvo</a:t>
            </a:r>
            <a:r>
              <a:rPr lang="en-US" sz="2000" dirty="0"/>
              <a:t> </a:t>
            </a:r>
            <a:r>
              <a:rPr lang="en-US" sz="2000" dirty="0" err="1"/>
              <a:t>sa</a:t>
            </a:r>
            <a:r>
              <a:rPr lang="en-US" sz="2000" dirty="0"/>
              <a:t> </a:t>
            </a:r>
            <a:r>
              <a:rPr lang="en-US" sz="2000" dirty="0" err="1"/>
              <a:t>zaštitnim</a:t>
            </a:r>
            <a:r>
              <a:rPr lang="en-US" sz="2000" dirty="0"/>
              <a:t> </a:t>
            </a:r>
            <a:r>
              <a:rPr lang="en-US" sz="2000" dirty="0" err="1"/>
              <a:t>premazima</a:t>
            </a:r>
            <a:endParaRPr lang="en-US" sz="2000" dirty="0"/>
          </a:p>
          <a:p>
            <a:pPr>
              <a:lnSpc>
                <a:spcPct val="100000"/>
              </a:lnSpc>
            </a:pPr>
            <a:r>
              <a:rPr lang="en-US" sz="2000" dirty="0" err="1"/>
              <a:t>Dužina</a:t>
            </a:r>
            <a:r>
              <a:rPr lang="en-US" sz="2000" dirty="0"/>
              <a:t> 1,6m, </a:t>
            </a:r>
            <a:r>
              <a:rPr lang="en-US" sz="2000" dirty="0" err="1"/>
              <a:t>Visina</a:t>
            </a:r>
            <a:r>
              <a:rPr lang="en-US" sz="2000" dirty="0"/>
              <a:t> 1,34m, </a:t>
            </a:r>
            <a:r>
              <a:rPr lang="en-US" sz="2000" dirty="0" err="1"/>
              <a:t>širina</a:t>
            </a:r>
            <a:r>
              <a:rPr lang="en-US" sz="2000" dirty="0"/>
              <a:t> 1,0m</a:t>
            </a:r>
          </a:p>
        </p:txBody>
      </p:sp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7702991-9FE7-2990-BADA-58FED7EBB83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836754" y="2193925"/>
            <a:ext cx="2004892" cy="4024313"/>
          </a:xfrm>
        </p:spPr>
      </p:pic>
    </p:spTree>
    <p:extLst>
      <p:ext uri="{BB962C8B-B14F-4D97-AF65-F5344CB8AC3E}">
        <p14:creationId xmlns:p14="http://schemas.microsoft.com/office/powerpoint/2010/main" val="34148082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Vapor Trail">
  <a:themeElements>
    <a:clrScheme name="Marquee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0BEB954-4024-4CCF-A9D6-4C00FDC028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10EE66-8707-456F-8F2E-091D581CB030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AB96CC85-5758-41C0-8EFD-737AFB6912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 design</Template>
  <TotalTime>2950</TotalTime>
  <Words>594</Words>
  <Application>Microsoft Office PowerPoint</Application>
  <PresentationFormat>Widescreen</PresentationFormat>
  <Paragraphs>110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Vapor Trail</vt:lpstr>
      <vt:lpstr>MOBILIJAR</vt:lpstr>
      <vt:lpstr>KLUPA / BENCH</vt:lpstr>
      <vt:lpstr> KLUPA / BENCH</vt:lpstr>
      <vt:lpstr>KLUPA / BENCH</vt:lpstr>
      <vt:lpstr>KLUPA / BENCH</vt:lpstr>
      <vt:lpstr>KLUPA / BENCH</vt:lpstr>
      <vt:lpstr>KLUPA / BENCH</vt:lpstr>
      <vt:lpstr>KLUPA / BENCH</vt:lpstr>
      <vt:lpstr>KLUPA / BENCH</vt:lpstr>
      <vt:lpstr>Sto sa KLUPAma /           table and 2 BENCHEs</vt:lpstr>
      <vt:lpstr>Sto sa klupama  table and 2 benches</vt:lpstr>
      <vt:lpstr>kanta / waste bin</vt:lpstr>
      <vt:lpstr>Kanta / waste bin</vt:lpstr>
      <vt:lpstr>BICIKLARNIK / BICYCLE RACKS</vt:lpstr>
      <vt:lpstr>ČESMA / FOUNTAIN</vt:lpstr>
      <vt:lpstr>PERGOLA / PERGOLA</vt:lpstr>
      <vt:lpstr>Info panel /  information panel</vt:lpstr>
      <vt:lpstr>Info panel /  information panel</vt:lpstr>
      <vt:lpstr>Podzemni kontejner / UNDERGROUND WASTE container</vt:lpstr>
      <vt:lpstr>SKLAPAJUĆI STUBIĆI  ROAD BOULARDS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Suzana Grebenarevic</dc:creator>
  <cp:lastModifiedBy>Suzana Grebenarevic</cp:lastModifiedBy>
  <cp:revision>15</cp:revision>
  <dcterms:created xsi:type="dcterms:W3CDTF">2023-10-04T10:27:03Z</dcterms:created>
  <dcterms:modified xsi:type="dcterms:W3CDTF">2023-10-10T09:47:05Z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