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6"/>
  </p:notesMasterIdLst>
  <p:sldIdLst>
    <p:sldId id="347" r:id="rId2"/>
    <p:sldId id="348" r:id="rId3"/>
    <p:sldId id="425" r:id="rId4"/>
    <p:sldId id="366" r:id="rId5"/>
    <p:sldId id="349" r:id="rId6"/>
    <p:sldId id="372" r:id="rId7"/>
    <p:sldId id="351" r:id="rId8"/>
    <p:sldId id="367" r:id="rId9"/>
    <p:sldId id="426" r:id="rId10"/>
    <p:sldId id="352" r:id="rId11"/>
    <p:sldId id="353" r:id="rId12"/>
    <p:sldId id="368" r:id="rId13"/>
    <p:sldId id="370" r:id="rId14"/>
    <p:sldId id="376" r:id="rId15"/>
    <p:sldId id="385" r:id="rId16"/>
    <p:sldId id="386" r:id="rId17"/>
    <p:sldId id="355" r:id="rId18"/>
    <p:sldId id="361" r:id="rId19"/>
    <p:sldId id="374" r:id="rId20"/>
    <p:sldId id="371" r:id="rId21"/>
    <p:sldId id="387" r:id="rId22"/>
    <p:sldId id="378" r:id="rId23"/>
    <p:sldId id="364" r:id="rId24"/>
    <p:sldId id="256" r:id="rId25"/>
    <p:sldId id="388" r:id="rId26"/>
    <p:sldId id="272" r:id="rId27"/>
    <p:sldId id="273" r:id="rId28"/>
    <p:sldId id="275" r:id="rId29"/>
    <p:sldId id="277" r:id="rId30"/>
    <p:sldId id="389" r:id="rId31"/>
    <p:sldId id="280" r:id="rId32"/>
    <p:sldId id="390" r:id="rId33"/>
    <p:sldId id="288" r:id="rId34"/>
    <p:sldId id="391" r:id="rId35"/>
    <p:sldId id="392" r:id="rId36"/>
    <p:sldId id="393" r:id="rId37"/>
    <p:sldId id="394" r:id="rId38"/>
    <p:sldId id="395" r:id="rId39"/>
    <p:sldId id="396" r:id="rId40"/>
    <p:sldId id="397" r:id="rId41"/>
    <p:sldId id="398" r:id="rId42"/>
    <p:sldId id="400" r:id="rId43"/>
    <p:sldId id="401" r:id="rId44"/>
    <p:sldId id="402" r:id="rId45"/>
    <p:sldId id="403" r:id="rId46"/>
    <p:sldId id="404" r:id="rId47"/>
    <p:sldId id="405" r:id="rId48"/>
    <p:sldId id="406" r:id="rId49"/>
    <p:sldId id="379" r:id="rId50"/>
    <p:sldId id="407" r:id="rId51"/>
    <p:sldId id="380" r:id="rId52"/>
    <p:sldId id="408" r:id="rId53"/>
    <p:sldId id="409" r:id="rId54"/>
    <p:sldId id="411" r:id="rId55"/>
    <p:sldId id="381" r:id="rId56"/>
    <p:sldId id="382" r:id="rId57"/>
    <p:sldId id="410" r:id="rId58"/>
    <p:sldId id="383" r:id="rId59"/>
    <p:sldId id="412" r:id="rId60"/>
    <p:sldId id="413" r:id="rId61"/>
    <p:sldId id="384" r:id="rId62"/>
    <p:sldId id="414" r:id="rId63"/>
    <p:sldId id="415" r:id="rId64"/>
    <p:sldId id="416" r:id="rId65"/>
    <p:sldId id="417" r:id="rId66"/>
    <p:sldId id="418" r:id="rId67"/>
    <p:sldId id="419" r:id="rId68"/>
    <p:sldId id="377" r:id="rId69"/>
    <p:sldId id="420" r:id="rId70"/>
    <p:sldId id="421" r:id="rId71"/>
    <p:sldId id="422" r:id="rId72"/>
    <p:sldId id="423" r:id="rId73"/>
    <p:sldId id="424" r:id="rId74"/>
    <p:sldId id="365" r:id="rId75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ЈКП Водовод Лесковац" initials="N" lastIdx="1" clrIdx="0">
    <p:extLst>
      <p:ext uri="{19B8F6BF-5375-455C-9EA6-DF929625EA0E}">
        <p15:presenceInfo xmlns:p15="http://schemas.microsoft.com/office/powerpoint/2012/main" userId="ЈКП Водовод Лесковац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660"/>
  </p:normalViewPr>
  <p:slideViewPr>
    <p:cSldViewPr snapToGrid="0">
      <p:cViewPr varScale="1">
        <p:scale>
          <a:sx n="96" d="100"/>
          <a:sy n="96" d="100"/>
        </p:scale>
        <p:origin x="550" y="7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CBAB7-245B-4958-AA50-7EB5B9BB5D9F}" type="datetimeFigureOut">
              <a:rPr lang="sr-Latn-RS" smtClean="0"/>
              <a:t>15.4.2025.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728F2-E706-45D6-AD20-958F05E9B9A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245878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9">
            <a:extLst>
              <a:ext uri="{FF2B5EF4-FFF2-40B4-BE49-F238E27FC236}">
                <a16:creationId xmlns:a16="http://schemas.microsoft.com/office/drawing/2014/main" id="{CD6D4690-F613-9D58-16C4-0B118EF0CB9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15900" indent="-2127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D102F2A-F292-4963-BB64-D90DD1D25A79}" type="slidenum">
              <a:rPr lang="en-US" altLang="en-US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/>
          </a:p>
        </p:txBody>
      </p:sp>
      <p:sp>
        <p:nvSpPr>
          <p:cNvPr id="16387" name="Text Box 1">
            <a:extLst>
              <a:ext uri="{FF2B5EF4-FFF2-40B4-BE49-F238E27FC236}">
                <a16:creationId xmlns:a16="http://schemas.microsoft.com/office/drawing/2014/main" id="{93FC78E4-2D20-CE0D-214E-0B7AE0ACA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27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4F92EEE7-DA0E-4E37-8E83-A0FE00C8AB64}" type="slidenum">
              <a:rPr lang="en-US" altLang="en-US">
                <a:cs typeface="Arial Unicode MS" charset="0"/>
              </a:rPr>
              <a:pPr algn="r" eaLnBrk="1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>
              <a:cs typeface="Arial Unicode MS" charset="0"/>
            </a:endParaRPr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A3F6D923-0226-F12E-F3E4-FB9C47F2A4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79D87044-32C3-9411-C490-A5B72EAD0A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67BFA3-A20E-3953-61FD-C2BF49315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9">
            <a:extLst>
              <a:ext uri="{FF2B5EF4-FFF2-40B4-BE49-F238E27FC236}">
                <a16:creationId xmlns:a16="http://schemas.microsoft.com/office/drawing/2014/main" id="{AAE17FB0-D999-694B-4989-2AB70948514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15900" indent="-2127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D102F2A-F292-4963-BB64-D90DD1D25A79}" type="slidenum">
              <a:rPr lang="en-US" altLang="en-US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/>
          </a:p>
        </p:txBody>
      </p:sp>
      <p:sp>
        <p:nvSpPr>
          <p:cNvPr id="16387" name="Text Box 1">
            <a:extLst>
              <a:ext uri="{FF2B5EF4-FFF2-40B4-BE49-F238E27FC236}">
                <a16:creationId xmlns:a16="http://schemas.microsoft.com/office/drawing/2014/main" id="{0187B8D5-3F8D-7AD5-51AB-306718C38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27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4F92EEE7-DA0E-4E37-8E83-A0FE00C8AB64}" type="slidenum">
              <a:rPr lang="en-US" altLang="en-US">
                <a:cs typeface="Arial Unicode MS" charset="0"/>
              </a:rPr>
              <a:pPr algn="r" eaLnBrk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>
              <a:cs typeface="Arial Unicode MS" charset="0"/>
            </a:endParaRPr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258156C4-4D67-56F0-06E9-B2119140AE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5434A877-23AF-BDFB-6037-1C5B3A9E83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5075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9">
            <a:extLst>
              <a:ext uri="{FF2B5EF4-FFF2-40B4-BE49-F238E27FC236}">
                <a16:creationId xmlns:a16="http://schemas.microsoft.com/office/drawing/2014/main" id="{CD5D0AFB-AA5A-EDF8-E856-68F0BB10C87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15900" indent="-2127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273216C-9E18-4AED-9E6C-681CCA882F12}" type="slidenum">
              <a:rPr lang="en-US" altLang="en-US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/>
          </a:p>
        </p:txBody>
      </p:sp>
      <p:sp>
        <p:nvSpPr>
          <p:cNvPr id="22531" name="Text Box 1">
            <a:extLst>
              <a:ext uri="{FF2B5EF4-FFF2-40B4-BE49-F238E27FC236}">
                <a16:creationId xmlns:a16="http://schemas.microsoft.com/office/drawing/2014/main" id="{0BAB151D-1943-FF80-F766-C6DBA169E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27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CC740129-EEA2-4FF0-B9DD-CD64A3F396B6}" type="slidenum">
              <a:rPr lang="en-US" altLang="en-US">
                <a:cs typeface="Arial Unicode MS" charset="0"/>
              </a:rPr>
              <a:pPr algn="r" eaLnBrk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>
              <a:cs typeface="Arial Unicode MS" charset="0"/>
            </a:endParaRP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A5BB4287-1A38-997C-4829-3D0FB1D56D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3" name="Rectangle 3">
            <a:extLst>
              <a:ext uri="{FF2B5EF4-FFF2-40B4-BE49-F238E27FC236}">
                <a16:creationId xmlns:a16="http://schemas.microsoft.com/office/drawing/2014/main" id="{B9073601-DC07-36D4-2EE3-FCF2514A07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422145-EF36-A760-7601-CA5981993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9">
            <a:extLst>
              <a:ext uri="{FF2B5EF4-FFF2-40B4-BE49-F238E27FC236}">
                <a16:creationId xmlns:a16="http://schemas.microsoft.com/office/drawing/2014/main" id="{22036BD7-BA5E-AEBD-72CE-E27A2CB3A92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15900" indent="-2127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FC49F5D-4DE5-4FDB-AFE0-A842DA1D615D}" type="slidenum">
              <a:rPr lang="en-US" altLang="en-US"/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/>
          </a:p>
        </p:txBody>
      </p:sp>
      <p:sp>
        <p:nvSpPr>
          <p:cNvPr id="36867" name="Text Box 1">
            <a:extLst>
              <a:ext uri="{FF2B5EF4-FFF2-40B4-BE49-F238E27FC236}">
                <a16:creationId xmlns:a16="http://schemas.microsoft.com/office/drawing/2014/main" id="{072C29FD-B25D-DF6E-40CA-B6D7A8B3E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27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3D68FADA-FA7C-4191-A172-50EE356F8908}" type="slidenum">
              <a:rPr lang="en-US" altLang="en-US">
                <a:cs typeface="Arial Unicode MS" charset="0"/>
              </a:rPr>
              <a:pPr algn="r" eaLnBrk="1"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>
              <a:cs typeface="Arial Unicode MS" charset="0"/>
            </a:endParaRPr>
          </a:p>
        </p:txBody>
      </p:sp>
      <p:sp>
        <p:nvSpPr>
          <p:cNvPr id="36868" name="Rectangle 2">
            <a:extLst>
              <a:ext uri="{FF2B5EF4-FFF2-40B4-BE49-F238E27FC236}">
                <a16:creationId xmlns:a16="http://schemas.microsoft.com/office/drawing/2014/main" id="{50BDF7FE-B6D1-673E-3E20-20B38BFAB5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9" name="Rectangle 3">
            <a:extLst>
              <a:ext uri="{FF2B5EF4-FFF2-40B4-BE49-F238E27FC236}">
                <a16:creationId xmlns:a16="http://schemas.microsoft.com/office/drawing/2014/main" id="{95A325D4-6BD8-20EB-DB47-595C075AF1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6660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9">
            <a:extLst>
              <a:ext uri="{FF2B5EF4-FFF2-40B4-BE49-F238E27FC236}">
                <a16:creationId xmlns:a16="http://schemas.microsoft.com/office/drawing/2014/main" id="{05BE0990-6F10-8347-A1B4-B717EE19E12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15900" indent="-2127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FC49F5D-4DE5-4FDB-AFE0-A842DA1D615D}" type="slidenum">
              <a:rPr lang="en-US" altLang="en-US"/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/>
          </a:p>
        </p:txBody>
      </p:sp>
      <p:sp>
        <p:nvSpPr>
          <p:cNvPr id="36867" name="Text Box 1">
            <a:extLst>
              <a:ext uri="{FF2B5EF4-FFF2-40B4-BE49-F238E27FC236}">
                <a16:creationId xmlns:a16="http://schemas.microsoft.com/office/drawing/2014/main" id="{115E1D50-5271-5E9F-1CFD-C2025EF3CA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marL="215900" indent="-2127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3D68FADA-FA7C-4191-A172-50EE356F8908}" type="slidenum">
              <a:rPr lang="en-US" altLang="en-US">
                <a:cs typeface="Arial Unicode MS" charset="0"/>
              </a:rPr>
              <a:pPr algn="r" eaLnBrk="1"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>
              <a:cs typeface="Arial Unicode MS" charset="0"/>
            </a:endParaRPr>
          </a:p>
        </p:txBody>
      </p:sp>
      <p:sp>
        <p:nvSpPr>
          <p:cNvPr id="36868" name="Rectangle 2">
            <a:extLst>
              <a:ext uri="{FF2B5EF4-FFF2-40B4-BE49-F238E27FC236}">
                <a16:creationId xmlns:a16="http://schemas.microsoft.com/office/drawing/2014/main" id="{6415614C-0219-B78B-DA73-E8AB8C4624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9" name="Rectangle 3">
            <a:extLst>
              <a:ext uri="{FF2B5EF4-FFF2-40B4-BE49-F238E27FC236}">
                <a16:creationId xmlns:a16="http://schemas.microsoft.com/office/drawing/2014/main" id="{DED3A202-BDA9-CFAD-09E1-95E1E2C040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A8BB2-1ED6-407B-A7B3-5929C4D01313}" type="datetimeFigureOut">
              <a:rPr lang="en-US"/>
              <a:pPr>
                <a:defRPr/>
              </a:pPr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0D949-4DAA-48C4-9472-C0E26EE895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35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6D018-29CF-4BE9-A321-E14676CB6BD6}" type="datetimeFigureOut">
              <a:rPr lang="en-US"/>
              <a:pPr>
                <a:defRPr/>
              </a:pPr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79077-44A9-4097-813B-924C6E266F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609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F1B16-7448-44D8-B929-5D9FC4BA125F}" type="datetimeFigureOut">
              <a:rPr lang="en-US"/>
              <a:pPr>
                <a:defRPr/>
              </a:pPr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DDA18-78AB-4C81-8770-2DFA7E21C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711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ACEA0-7B03-498F-8E94-6D4C2CD02C97}" type="datetimeFigureOut">
              <a:rPr lang="en-US"/>
              <a:pPr>
                <a:defRPr/>
              </a:pPr>
              <a:t>4/15/2025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33F2D-E463-4E92-964E-1338BF3D12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631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41D96-240E-42B4-A0AF-BEEEF1A983CB}" type="datetimeFigureOut">
              <a:rPr lang="en-US"/>
              <a:pPr>
                <a:defRPr/>
              </a:pPr>
              <a:t>4/15/2025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C1E24-6950-48E6-BBBA-B9B103AD8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31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ABEA8-084D-4476-A157-5B41955AE266}" type="datetimeFigureOut">
              <a:rPr lang="en-US"/>
              <a:pPr>
                <a:defRPr/>
              </a:pPr>
              <a:t>4/15/2025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1D20C-1FB6-48D5-A6B1-08588CE01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87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B8D51-90AC-45CE-B5FE-9082ED777695}" type="datetimeFigureOut">
              <a:rPr lang="en-US"/>
              <a:pPr>
                <a:defRPr/>
              </a:pPr>
              <a:t>4/15/2025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7BCC2-8495-4A31-9575-DB6ABD3056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025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F7C83-3B07-4A61-A638-60B1BCD50878}" type="datetimeFigureOut">
              <a:rPr lang="en-US"/>
              <a:pPr>
                <a:defRPr/>
              </a:pPr>
              <a:t>4/15/2025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D9782-752E-4D99-8523-406D32A0C4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47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6B205-9B74-44FB-B790-6A7F9ED4DF2E}" type="datetimeFigureOut">
              <a:rPr lang="en-US"/>
              <a:pPr>
                <a:defRPr/>
              </a:pPr>
              <a:t>4/15/2025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FF25A-7B75-4576-9CB5-3BFB323E9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8108D-683E-48C6-869E-F1468B5235A0}" type="datetimeFigureOut">
              <a:rPr lang="en-US"/>
              <a:pPr>
                <a:defRPr/>
              </a:pPr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C757E-FF81-4627-A28A-361DD919D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358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B33BB-F8C8-4BE8-9B61-0FB883BBDEF7}" type="datetimeFigureOut">
              <a:rPr lang="en-US"/>
              <a:pPr>
                <a:defRPr/>
              </a:pPr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16C2A-EBF7-4CD2-94B4-74672E381B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97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E7A07A-88B7-4FED-AF5E-C25E1B735E38}" type="datetimeFigureOut">
              <a:rPr lang="en-US"/>
              <a:pPr>
                <a:defRPr/>
              </a:pPr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6D81432-11F1-411E-A2F2-9FD26D05B5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76FD0815-A2F5-FBE0-045A-D525A92953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9426" y="333375"/>
            <a:ext cx="11449050" cy="1500188"/>
          </a:xfrm>
        </p:spPr>
        <p:txBody>
          <a:bodyPr/>
          <a:lstStyle/>
          <a:p>
            <a:pPr algn="just"/>
            <a:r>
              <a:rPr lang="sr-Latn-RS" altLang="sr-Latn-RS" sz="4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</a:t>
            </a:r>
            <a:r>
              <a:rPr lang="sr-Cyrl-RS" altLang="sr-Latn-RS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ГРАД ЛЕСКОВАЦ</a:t>
            </a:r>
            <a:endParaRPr lang="sr-Latn-RS" altLang="sr-Latn-RS" sz="4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339" name="Text Placeholder 2">
            <a:extLst>
              <a:ext uri="{FF2B5EF4-FFF2-40B4-BE49-F238E27FC236}">
                <a16:creationId xmlns:a16="http://schemas.microsoft.com/office/drawing/2014/main" id="{704A47EA-F365-91E3-7182-5D66D6DE61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9427" y="2276476"/>
            <a:ext cx="10866437" cy="3813175"/>
          </a:xfrm>
        </p:spPr>
        <p:txBody>
          <a:bodyPr/>
          <a:lstStyle/>
          <a:p>
            <a:pPr algn="ctr"/>
            <a:endParaRPr lang="sr-Cyrl-RS" altLang="en-US" sz="3600" b="1" dirty="0">
              <a:solidFill>
                <a:srgbClr val="00577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sr-Cyrl-RS" altLang="en-US" sz="3600" b="1" dirty="0">
                <a:solidFill>
                  <a:srgbClr val="005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РЕГИОНАЛНИ ВОДОСИСТЕМ „БАРЈЕ“ СА ПОСТРОЈЕЊЕМ ЗА ПРЕРАДУ ВОДЕ „ГОРИНА“ И ПОСТРОЈЕЊЕ ЗА ПРЕЧИШЋАВАЊЕ ОТПАДНЕ ВОДЕ ЛЕСКОВАЦ</a:t>
            </a:r>
          </a:p>
          <a:p>
            <a:pPr algn="ctr"/>
            <a:r>
              <a:rPr lang="sr-Cyrl-RS" altLang="sr-Latn-R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Cyrl-RS" altLang="sr-Latn-RS" sz="2800" b="1" dirty="0">
                <a:solidFill>
                  <a:srgbClr val="002060"/>
                </a:solidFill>
              </a:rPr>
              <a:t>                                                                         </a:t>
            </a:r>
          </a:p>
          <a:p>
            <a:pPr algn="ctr"/>
            <a:r>
              <a:rPr lang="sr-Cyrl-RS" altLang="sr-Latn-RS" sz="2800" b="1" dirty="0">
                <a:solidFill>
                  <a:srgbClr val="002060"/>
                </a:solidFill>
              </a:rPr>
              <a:t>                                                                               Директор</a:t>
            </a:r>
          </a:p>
          <a:p>
            <a:r>
              <a:rPr lang="sr-Cyrl-RS" altLang="sr-Latn-RS" sz="2800" b="1" dirty="0">
                <a:solidFill>
                  <a:srgbClr val="002060"/>
                </a:solidFill>
              </a:rPr>
              <a:t>                                                                              Маја Милошевић Милојић</a:t>
            </a:r>
            <a:endParaRPr lang="sr-Latn-RS" altLang="sr-Latn-RS" sz="2800" b="1" dirty="0">
              <a:solidFill>
                <a:srgbClr val="002060"/>
              </a:solidFill>
            </a:endParaRPr>
          </a:p>
        </p:txBody>
      </p:sp>
      <p:sp>
        <p:nvSpPr>
          <p:cNvPr id="14340" name="Footer Placeholder 3">
            <a:extLst>
              <a:ext uri="{FF2B5EF4-FFF2-40B4-BE49-F238E27FC236}">
                <a16:creationId xmlns:a16="http://schemas.microsoft.com/office/drawing/2014/main" id="{FDBEC7F1-8C08-6950-1640-C039F741BD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en-US" altLang="en-US">
                <a:solidFill>
                  <a:srgbClr val="595959"/>
                </a:solidFill>
                <a:latin typeface="Times New Roman" panose="02020603050405020304" pitchFamily="18" charset="0"/>
                <a:cs typeface="Arial Unicode MS" charset="0"/>
              </a:rPr>
              <a:t>Add a footer</a:t>
            </a:r>
          </a:p>
        </p:txBody>
      </p:sp>
      <p:pic>
        <p:nvPicPr>
          <p:cNvPr id="14341" name="Picture 2" descr="D:\PREZENTACIJA - NALAS\Veliki_grb_Leskovca.png">
            <a:extLst>
              <a:ext uri="{FF2B5EF4-FFF2-40B4-BE49-F238E27FC236}">
                <a16:creationId xmlns:a16="http://schemas.microsoft.com/office/drawing/2014/main" id="{22754F26-F1D3-3419-0790-9393714A5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5" y="0"/>
            <a:ext cx="1799016" cy="1739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2">
            <a:extLst>
              <a:ext uri="{FF2B5EF4-FFF2-40B4-BE49-F238E27FC236}">
                <a16:creationId xmlns:a16="http://schemas.microsoft.com/office/drawing/2014/main" id="{EE33B416-B3DB-1EF2-B002-3CA65B0E5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68349"/>
            <a:ext cx="5922164" cy="1397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>
            <a:extLst>
              <a:ext uri="{FF2B5EF4-FFF2-40B4-BE49-F238E27FC236}">
                <a16:creationId xmlns:a16="http://schemas.microsoft.com/office/drawing/2014/main" id="{8BBDD703-2F85-387E-C27D-228F11D41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57810"/>
            <a:ext cx="9269412" cy="1113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lnSpc>
                <a:spcPct val="90000"/>
              </a:lnSpc>
              <a:spcBef>
                <a:spcPts val="1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6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endParaRPr lang="ru-RU" altLang="en-US" sz="3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3" name="Text Box 2">
            <a:extLst>
              <a:ext uri="{FF2B5EF4-FFF2-40B4-BE49-F238E27FC236}">
                <a16:creationId xmlns:a16="http://schemas.microsoft.com/office/drawing/2014/main" id="{BB87A13A-5B73-7B81-86C6-916F2D773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129" y="238540"/>
            <a:ext cx="9693483" cy="1842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268288" indent="-228600">
              <a:lnSpc>
                <a:spcPct val="90000"/>
              </a:lnSpc>
              <a:spcBef>
                <a:spcPts val="1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20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6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ru-RU" sz="2400" dirty="0">
                <a:solidFill>
                  <a:schemeClr val="accent5"/>
                </a:solidFill>
              </a:rPr>
              <a:t>Град Лесковац се убраја међу ретке градове у Републици Србији који располажу у потпуности заокруженим системом управљања водама, који обухвата и производњу пијаће воде и третман отпадних вода.</a:t>
            </a:r>
            <a:endParaRPr lang="ru-RU" altLang="en-US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364" name="Picture 3">
            <a:extLst>
              <a:ext uri="{FF2B5EF4-FFF2-40B4-BE49-F238E27FC236}">
                <a16:creationId xmlns:a16="http://schemas.microsoft.com/office/drawing/2014/main" id="{EFB221F9-D4FA-8CC3-59C8-D40D67B1C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E794012-3B36-4B62-2F74-60D42DD54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2282" y="2199862"/>
            <a:ext cx="5488331" cy="35328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E7642D-A8A5-331C-BBCC-3B46DAB1CA85}"/>
              </a:ext>
            </a:extLst>
          </p:cNvPr>
          <p:cNvSpPr txBox="1"/>
          <p:nvPr/>
        </p:nvSpPr>
        <p:spPr>
          <a:xfrm>
            <a:off x="387869" y="2080592"/>
            <a:ext cx="4426225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овај начин заокружује се процес захватања воде са изворишта, пречишћавање и дистрибуција воде,  као и њено поновно пречишћавање пре испуштања у реципијент. </a:t>
            </a:r>
            <a:endParaRPr lang="sr-Latn-R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sr-Latn-R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Cyrl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ЈКП Водовод Лесковац  је предузеће основано испред Града да спроводи делатност: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сакупљање, пречишћавање и дистрибуција воде</a:t>
            </a:r>
            <a:endParaRPr lang="sr-Latn-R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sr-Cyrl-R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r-Latn-R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A424D-1516-38EC-734C-DF8817BBD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>
            <a:extLst>
              <a:ext uri="{FF2B5EF4-FFF2-40B4-BE49-F238E27FC236}">
                <a16:creationId xmlns:a16="http://schemas.microsoft.com/office/drawing/2014/main" id="{4DB1EBD3-4E63-35A7-B5F9-F29B29A3E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115888"/>
            <a:ext cx="868680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lnSpc>
                <a:spcPct val="90000"/>
              </a:lnSpc>
              <a:spcBef>
                <a:spcPts val="1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6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ru-RU" sz="3200" dirty="0">
                <a:solidFill>
                  <a:schemeClr val="accent5"/>
                </a:solidFill>
              </a:rPr>
              <a:t>„Регионални водосистем „Барје“ обухвата следеће инфраструктурне објекте </a:t>
            </a:r>
            <a:r>
              <a:rPr lang="en-US" alt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altLang="en-US" sz="3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3" name="Text Box 2">
            <a:extLst>
              <a:ext uri="{FF2B5EF4-FFF2-40B4-BE49-F238E27FC236}">
                <a16:creationId xmlns:a16="http://schemas.microsoft.com/office/drawing/2014/main" id="{9E901D4C-F552-8B15-139D-A00EDDECB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8" y="1352550"/>
            <a:ext cx="5975350" cy="488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268288" indent="-228600">
              <a:lnSpc>
                <a:spcPct val="90000"/>
              </a:lnSpc>
              <a:spcBef>
                <a:spcPts val="1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20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6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595959"/>
              </a:buClr>
              <a:buFont typeface="Arial" panose="020B0604020202020204" pitchFamily="34" charset="0"/>
              <a:buChar char="•"/>
            </a:pPr>
            <a:r>
              <a:rPr lang="sr-Cyrl-RS" alt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брана „Барје“ са акумулацијом</a:t>
            </a:r>
            <a:endParaRPr lang="en-US" altLang="en-US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0000"/>
              </a:lnSpc>
              <a:buClr>
                <a:srgbClr val="595959"/>
              </a:buClr>
              <a:buFont typeface="Arial" panose="020B0604020202020204" pitchFamily="34" charset="0"/>
              <a:buChar char="•"/>
            </a:pPr>
            <a:r>
              <a:rPr lang="sr-Cyrl-RS" alt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магистрални цевовод сирове воде од бране „Барје“ до Постројења за прераду питке воде (ППВ) „Горина“</a:t>
            </a:r>
            <a:endParaRPr lang="en-US" altLang="en-US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0000"/>
              </a:lnSpc>
              <a:buClr>
                <a:srgbClr val="595959"/>
              </a:buClr>
              <a:buFont typeface="Arial" panose="020B0604020202020204" pitchFamily="34" charset="0"/>
              <a:buChar char="•"/>
            </a:pPr>
            <a:r>
              <a:rPr lang="sr-Cyrl-RS" alt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Постројење за припрему питке воде (ППВ) „Горина“ </a:t>
            </a:r>
            <a:endParaRPr lang="en-US" altLang="en-US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lnSpc>
                <a:spcPct val="100000"/>
              </a:lnSpc>
              <a:buClr>
                <a:srgbClr val="595959"/>
              </a:buClr>
              <a:buFont typeface="Arial" panose="020B0604020202020204" pitchFamily="34" charset="0"/>
              <a:buChar char="•"/>
            </a:pPr>
            <a:r>
              <a:rPr lang="sr-Cyrl-RS" alt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магистрални цевовод питке воде од ППВ „Горина“ до резервоара „Рударска коса“ и резервоара „Вучје“ </a:t>
            </a:r>
          </a:p>
        </p:txBody>
      </p:sp>
      <p:pic>
        <p:nvPicPr>
          <p:cNvPr id="15364" name="Picture 3">
            <a:extLst>
              <a:ext uri="{FF2B5EF4-FFF2-40B4-BE49-F238E27FC236}">
                <a16:creationId xmlns:a16="http://schemas.microsoft.com/office/drawing/2014/main" id="{ABBF933F-EA44-845E-CDC3-B77549336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BAE669-63FE-EA53-6735-8FEDBA23DE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338" y="1573214"/>
            <a:ext cx="5629274" cy="404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7843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C86ED0-C318-CF29-EEFA-63DC3966F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530" y="1529931"/>
            <a:ext cx="5706351" cy="37981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09D73E-0E4F-EA46-D7A4-CD3D52E5350D}"/>
              </a:ext>
            </a:extLst>
          </p:cNvPr>
          <p:cNvSpPr txBox="1"/>
          <p:nvPr/>
        </p:nvSpPr>
        <p:spPr>
          <a:xfrm>
            <a:off x="1842053" y="198220"/>
            <a:ext cx="70899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Регионални водосистем </a:t>
            </a:r>
            <a:r>
              <a:rPr lang="sr-Latn-RS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 </a:t>
            </a:r>
            <a:r>
              <a:rPr lang="sr-Cyrl-RS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Барје</a:t>
            </a:r>
            <a:r>
              <a:rPr lang="sr-Latn-RS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endParaRPr lang="sr-Latn-RS" sz="3600" dirty="0">
              <a:solidFill>
                <a:schemeClr val="accent5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6F29F2-EBCF-2A94-FD87-2E946956A8E4}"/>
              </a:ext>
            </a:extLst>
          </p:cNvPr>
          <p:cNvSpPr txBox="1"/>
          <p:nvPr/>
        </p:nvSpPr>
        <p:spPr>
          <a:xfrm>
            <a:off x="437322" y="1724153"/>
            <a:ext cx="565867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r-Cyrl-RS" altLang="sr-Latn-R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Акумулација „Барје“ је изграђена на 30 </a:t>
            </a:r>
            <a:r>
              <a:rPr lang="en-US" altLang="sr-Latn-R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km </a:t>
            </a:r>
            <a:r>
              <a:rPr lang="sr-Cyrl-RS" altLang="sr-Latn-R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узводно од Лесковца, на реци Ветерници</a:t>
            </a:r>
            <a:r>
              <a:rPr lang="en-US" altLang="sr-Latn-R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r-Cyrl-RS" altLang="sr-Latn-R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Представља кључно извориште за водоснабдевање града Лесковца и околних насеља за капацитет од 90 000 ЕС</a:t>
            </a:r>
            <a:r>
              <a:rPr lang="en-US" altLang="sr-Latn-R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EEDE88AE-F51F-FC2A-71D2-C9BDE3DC3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235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B11B23A6-0737-4C9E-3FB3-096DF95BEB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9427" y="260351"/>
            <a:ext cx="11520487" cy="720725"/>
          </a:xfrm>
        </p:spPr>
        <p:txBody>
          <a:bodyPr/>
          <a:lstStyle/>
          <a:p>
            <a:pPr algn="ctr"/>
            <a:r>
              <a:rPr lang="ru-RU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Регионални водосистем </a:t>
            </a:r>
            <a:r>
              <a:rPr lang="sr-Latn-RS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 </a:t>
            </a:r>
            <a:r>
              <a:rPr lang="sr-Cyrl-RS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Барје</a:t>
            </a:r>
            <a:r>
              <a:rPr lang="sr-Latn-RS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endParaRPr lang="sr-Latn-RS" altLang="sr-Latn-RS" sz="3600" b="1" dirty="0">
              <a:solidFill>
                <a:schemeClr val="accent5"/>
              </a:solidFill>
            </a:endParaRPr>
          </a:p>
        </p:txBody>
      </p:sp>
      <p:pic>
        <p:nvPicPr>
          <p:cNvPr id="17412" name="Picture 6">
            <a:extLst>
              <a:ext uri="{FF2B5EF4-FFF2-40B4-BE49-F238E27FC236}">
                <a16:creationId xmlns:a16="http://schemas.microsoft.com/office/drawing/2014/main" id="{4CC97EE7-588F-5BAD-9C53-10CB6113B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1717676"/>
            <a:ext cx="5695950" cy="4325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913542-7832-C43F-FA8F-1FB5402A0E12}"/>
              </a:ext>
            </a:extLst>
          </p:cNvPr>
          <p:cNvSpPr txBox="1"/>
          <p:nvPr/>
        </p:nvSpPr>
        <p:spPr>
          <a:xfrm>
            <a:off x="246062" y="2017714"/>
            <a:ext cx="569595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sr-Cyrl-RS" sz="2400" b="1" dirty="0">
                <a:solidFill>
                  <a:srgbClr val="002060"/>
                </a:solidFill>
                <a:cs typeface="Calibri" panose="020F0502020204030204" pitchFamily="34" charset="0"/>
              </a:rPr>
              <a:t>У</a:t>
            </a:r>
            <a:r>
              <a:rPr lang="sr-Cyrl-R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купна запремина акумулације је 40,67 </a:t>
            </a:r>
            <a:r>
              <a:rPr lang="sr-Latn-R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sr-Cyrl-CS" sz="2400" b="1" kern="5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</a:t>
            </a:r>
            <a:r>
              <a:rPr lang="sr-Cyrl-CS" sz="2400" b="1" kern="50" baseline="30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   </a:t>
            </a:r>
            <a:r>
              <a:rPr lang="sr-Cyrl-CS" sz="2400" b="1" kern="50" dirty="0">
                <a:solidFill>
                  <a:srgbClr val="002060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m</a:t>
            </a:r>
            <a:r>
              <a:rPr lang="sr-Cyrl-CS" sz="2400" b="1" kern="50" baseline="30000" dirty="0">
                <a:solidFill>
                  <a:srgbClr val="002060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3 </a:t>
            </a:r>
            <a:r>
              <a:rPr lang="sr-Latn-RS" sz="2400" b="1" kern="50" dirty="0">
                <a:solidFill>
                  <a:srgbClr val="002060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воде</a:t>
            </a:r>
            <a:r>
              <a:rPr lang="sr-Cyrl-RS" sz="2400" b="1" kern="50" dirty="0">
                <a:solidFill>
                  <a:srgbClr val="002060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, док  водозахватна зоне</a:t>
            </a:r>
            <a:r>
              <a:rPr lang="sr-Latn-RS" sz="2400" b="1" kern="50" dirty="0">
                <a:solidFill>
                  <a:srgbClr val="002060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sr-Cyrl-RS" sz="2400" b="1" kern="50" dirty="0">
                <a:solidFill>
                  <a:srgbClr val="002060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износи 21 </a:t>
            </a:r>
            <a:r>
              <a:rPr lang="sr-Latn-R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sr-Cyrl-CS" sz="2400" b="1" kern="5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</a:t>
            </a:r>
            <a:r>
              <a:rPr lang="sr-Cyrl-CS" sz="2400" b="1" kern="50" baseline="30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   </a:t>
            </a:r>
            <a:r>
              <a:rPr lang="sr-Cyrl-CS" sz="2400" b="1" kern="50" dirty="0">
                <a:solidFill>
                  <a:srgbClr val="002060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m</a:t>
            </a:r>
            <a:r>
              <a:rPr lang="sr-Cyrl-CS" sz="2400" b="1" kern="50" baseline="30000" dirty="0">
                <a:solidFill>
                  <a:srgbClr val="002060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3 </a:t>
            </a:r>
            <a:r>
              <a:rPr lang="sr-Latn-RS" sz="2400" b="1" kern="50" dirty="0">
                <a:solidFill>
                  <a:srgbClr val="002060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воде </a:t>
            </a:r>
            <a:endParaRPr lang="sr-Cyrl-RS" sz="2400" b="1" kern="50" dirty="0">
              <a:solidFill>
                <a:srgbClr val="002060"/>
              </a:solidFill>
              <a:latin typeface="Calibri" panose="020F0502020204030204" pitchFamily="34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defRPr/>
            </a:pPr>
            <a:endParaRPr lang="en-US" sz="2400" b="1" kern="50" dirty="0">
              <a:solidFill>
                <a:srgbClr val="002060"/>
              </a:solidFill>
              <a:latin typeface="Calibri" panose="020F0502020204030204" pitchFamily="34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sr-Cyrl-RS" sz="2400" b="1" kern="50" dirty="0">
                <a:solidFill>
                  <a:srgbClr val="002060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Водозахватна кула располаже са 10 нивоа захватања воде за потребе водоснабдевања</a:t>
            </a:r>
            <a:endParaRPr lang="en-US" sz="2400" b="1" kern="50" dirty="0">
              <a:solidFill>
                <a:srgbClr val="002060"/>
              </a:solidFill>
              <a:latin typeface="Calibri" panose="020F0502020204030204" pitchFamily="34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C724E6-4C00-0EDC-C867-D0C92DE25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229E2-C209-B81C-0C5F-E25C2AB04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1CE2712-FA5F-726B-F6D3-870CD110F2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9427" y="260351"/>
            <a:ext cx="11520487" cy="720725"/>
          </a:xfrm>
        </p:spPr>
        <p:txBody>
          <a:bodyPr/>
          <a:lstStyle/>
          <a:p>
            <a:pPr algn="ctr"/>
            <a:r>
              <a:rPr lang="ru-RU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Регионални водосистем </a:t>
            </a:r>
            <a:r>
              <a:rPr lang="sr-Latn-RS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 </a:t>
            </a:r>
            <a:r>
              <a:rPr lang="sr-Cyrl-RS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Барје</a:t>
            </a:r>
            <a:r>
              <a:rPr lang="sr-Latn-RS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endParaRPr lang="sr-Latn-RS" altLang="sr-Latn-RS" sz="3600" b="1" dirty="0">
              <a:solidFill>
                <a:schemeClr val="accent5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682C51-7DFC-2BC2-EBDB-8F611C6542AE}"/>
              </a:ext>
            </a:extLst>
          </p:cNvPr>
          <p:cNvSpPr txBox="1"/>
          <p:nvPr/>
        </p:nvSpPr>
        <p:spPr>
          <a:xfrm>
            <a:off x="7302500" y="2279652"/>
            <a:ext cx="39116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sr-Cyrl-RS" sz="2800" b="1" kern="50" dirty="0">
                <a:solidFill>
                  <a:srgbClr val="002060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Надзор и управљање браном и акумулацијом обавља се из командно контролног центра  365 дана у години 24 часа дневно</a:t>
            </a:r>
            <a:endParaRPr lang="en-US" sz="2800" b="1" kern="50" dirty="0">
              <a:solidFill>
                <a:srgbClr val="002060"/>
              </a:solidFill>
              <a:latin typeface="Calibri" panose="020F0502020204030204" pitchFamily="34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BCC546-EA16-33BA-9C11-0E543BDFE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FE5C3C-54D9-554D-DE59-B9F2874783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7" y="1282700"/>
            <a:ext cx="6683373" cy="433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197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D040D40D-038E-7B49-3CF0-C20A38ECC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00151" y="260350"/>
            <a:ext cx="8424862" cy="647700"/>
          </a:xfrm>
        </p:spPr>
        <p:txBody>
          <a:bodyPr/>
          <a:lstStyle/>
          <a:p>
            <a:pPr algn="ctr"/>
            <a:r>
              <a:rPr lang="ru-RU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Регионални водосистем </a:t>
            </a:r>
            <a:r>
              <a:rPr lang="sr-Latn-RS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 </a:t>
            </a:r>
            <a:r>
              <a:rPr lang="sr-Cyrl-RS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Барје</a:t>
            </a:r>
            <a:r>
              <a:rPr lang="sr-Latn-RS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endParaRPr lang="sr-Latn-RS" altLang="sr-Latn-RS" sz="3600" b="1" dirty="0">
              <a:solidFill>
                <a:schemeClr val="accent5"/>
              </a:solidFill>
            </a:endParaRPr>
          </a:p>
        </p:txBody>
      </p:sp>
      <p:pic>
        <p:nvPicPr>
          <p:cNvPr id="19461" name="Picture 3">
            <a:extLst>
              <a:ext uri="{FF2B5EF4-FFF2-40B4-BE49-F238E27FC236}">
                <a16:creationId xmlns:a16="http://schemas.microsoft.com/office/drawing/2014/main" id="{1900E955-5F0D-5340-AE8A-EF3C5211E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151" y="9526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9DC6CD-AF59-3336-11C1-2133C55B663D}"/>
              </a:ext>
            </a:extLst>
          </p:cNvPr>
          <p:cNvSpPr txBox="1"/>
          <p:nvPr/>
        </p:nvSpPr>
        <p:spPr>
          <a:xfrm>
            <a:off x="180973" y="1762125"/>
            <a:ext cx="5903913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r-Cyrl-RS" altLang="sr-Latn-R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Приоритет</a:t>
            </a:r>
            <a:r>
              <a:rPr lang="sr-Cyrl-RS" altLang="sr-Latn-R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акумулације је водоснабдевање на подручју града Лесковца и дела низводних насеља уз стално одржавање гарантованог протицаја воде у реци Ветерници</a:t>
            </a:r>
            <a:endParaRPr lang="sr-Latn-RS" altLang="sr-Latn-RS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endParaRPr lang="en-US" altLang="sr-Latn-RS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2060"/>
                </a:solidFill>
              </a:rPr>
              <a:t>Остале функције акумулације укључују заштиту града од поплава, спречавање наноса у доње водотокове и унапређење квалитета реке Ветернице</a:t>
            </a:r>
            <a:endParaRPr lang="en-US" altLang="sr-Latn-RS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363183-42A5-5AEA-A367-4E52B35AD8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116" y="1905000"/>
            <a:ext cx="5665784" cy="37856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E169F-0789-ADB6-293D-E77110526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120270" cy="1325563"/>
          </a:xfrm>
        </p:spPr>
        <p:txBody>
          <a:bodyPr/>
          <a:lstStyle/>
          <a:p>
            <a:r>
              <a:rPr lang="ru-RU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Регионални водосистем </a:t>
            </a:r>
            <a:r>
              <a:rPr lang="sr-Latn-RS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 </a:t>
            </a:r>
            <a:r>
              <a:rPr lang="sr-Cyrl-RS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Барје</a:t>
            </a:r>
            <a:r>
              <a:rPr lang="sr-Latn-RS" altLang="en-US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endParaRPr lang="sr-Latn-RS" sz="3600" dirty="0">
              <a:solidFill>
                <a:schemeClr val="accent5"/>
              </a:solidFill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4F86C3B9-F14C-E1C2-802B-7A3377AC2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59" name="Picture 4">
            <a:extLst>
              <a:ext uri="{FF2B5EF4-FFF2-40B4-BE49-F238E27FC236}">
                <a16:creationId xmlns:a16="http://schemas.microsoft.com/office/drawing/2014/main" id="{3D7735B9-9FCF-4AB4-D8CF-5484F7E73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9" y="1762125"/>
            <a:ext cx="5122033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390D6E-2407-6AA2-7233-96ABCD5C308F}"/>
              </a:ext>
            </a:extLst>
          </p:cNvPr>
          <p:cNvSpPr txBox="1"/>
          <p:nvPr/>
        </p:nvSpPr>
        <p:spPr>
          <a:xfrm>
            <a:off x="5549901" y="1882674"/>
            <a:ext cx="646271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r-Cyrl-RS" sz="2400" dirty="0">
                <a:solidFill>
                  <a:srgbClr val="002060"/>
                </a:solidFill>
              </a:rPr>
              <a:t>На акумулацији је изграђено 9 предбрана које успоравају ток реке и задржавају наносе и суспендовани материјал </a:t>
            </a:r>
          </a:p>
          <a:p>
            <a:pPr algn="just"/>
            <a:r>
              <a:rPr lang="sr-Cyrl-RS" sz="2400" dirty="0">
                <a:solidFill>
                  <a:srgbClr val="002060"/>
                </a:solidFill>
              </a:rPr>
              <a:t>– делују као природни филтер акумулације.</a:t>
            </a:r>
            <a:br>
              <a:rPr lang="sr-Cyrl-RS" sz="2400" dirty="0">
                <a:solidFill>
                  <a:srgbClr val="002060"/>
                </a:solidFill>
              </a:rPr>
            </a:br>
            <a:endParaRPr lang="sr-Cyrl-RS" sz="2400" dirty="0">
              <a:solidFill>
                <a:srgbClr val="002060"/>
              </a:solidFill>
            </a:endParaRPr>
          </a:p>
          <a:p>
            <a:pPr algn="just"/>
            <a:endParaRPr lang="sr-Cyrl-RS" sz="2400" dirty="0">
              <a:solidFill>
                <a:srgbClr val="002060"/>
              </a:solidFill>
            </a:endParaRPr>
          </a:p>
          <a:p>
            <a:pPr algn="just"/>
            <a:r>
              <a:rPr lang="sr-Cyrl-RS" sz="2400" dirty="0">
                <a:solidFill>
                  <a:srgbClr val="002060"/>
                </a:solidFill>
              </a:rPr>
              <a:t>Од 2021. године очишћене су 4 депонијске предбране, чиме се значајно побољшава њихова функција</a:t>
            </a:r>
            <a:endParaRPr lang="sr-Latn-RS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743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5DB69-9750-B562-4DD1-2B3BACD6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A4C1F-C836-F1DA-0127-BBF19AC05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79" y="365125"/>
            <a:ext cx="9660834" cy="1325563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Лиценца и водна дозвола – управљање акумулацијом „Барје“</a:t>
            </a:r>
            <a:endParaRPr lang="sr-Latn-RS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B2CCD939-8F88-EC80-70AC-30739A1CE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BB5682-0978-06A2-FD48-519653E5168F}"/>
              </a:ext>
            </a:extLst>
          </p:cNvPr>
          <p:cNvSpPr txBox="1"/>
          <p:nvPr/>
        </p:nvSpPr>
        <p:spPr>
          <a:xfrm>
            <a:off x="477079" y="1967687"/>
            <a:ext cx="519485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🛠️ Лиценца за бране</a:t>
            </a:r>
          </a:p>
          <a:p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ЈКП Водовод  је добио лиценцу за одржавање брана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Издата од стране Републичке дирекције за воде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Важи 5 година</a:t>
            </a:r>
            <a:endParaRPr lang="sr-Latn-R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BB4EBE-7CE5-28AD-1A5E-B1D77F720D09}"/>
              </a:ext>
            </a:extLst>
          </p:cNvPr>
          <p:cNvSpPr txBox="1"/>
          <p:nvPr/>
        </p:nvSpPr>
        <p:spPr>
          <a:xfrm>
            <a:off x="5883965" y="1690688"/>
            <a:ext cx="569843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📄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Водна дозвола</a:t>
            </a:r>
          </a:p>
          <a:p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Поднет захтев за продужење водне дозволе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Односи се на коришћење воде и режим рада акумулације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Надлежно: Министарство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шумарства,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пољопривреде и водопривреде / Дирекција за воде</a:t>
            </a:r>
            <a:endParaRPr lang="sr-Latn-R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829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5E52874F-AF70-942C-3A98-0AC566152C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0864" y="1"/>
            <a:ext cx="11161713" cy="620713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Контрола квалитета воде – акумулација „Барје“</a:t>
            </a:r>
            <a:endParaRPr lang="sr-Latn-RS" altLang="sr-Latn-RS" sz="2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DC1DB-2D04-251B-62E7-CBE15440F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285461"/>
            <a:ext cx="5545137" cy="4869278"/>
          </a:xfrm>
        </p:spPr>
        <p:txBody>
          <a:bodyPr/>
          <a:lstStyle/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>
                <a:solidFill>
                  <a:srgbClr val="002060"/>
                </a:solidFill>
              </a:rPr>
              <a:t>🧪 </a:t>
            </a:r>
            <a:r>
              <a:rPr lang="ru-RU" b="1" dirty="0">
                <a:solidFill>
                  <a:srgbClr val="002060"/>
                </a:solidFill>
              </a:rPr>
              <a:t>Редовно праћење квалитета</a:t>
            </a:r>
            <a:endParaRPr lang="ru-RU" dirty="0">
              <a:solidFill>
                <a:srgbClr val="00206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Узорковање сирове воде 2x месечно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Лети – појачано хидробиолошко и физичко-хемијско праћење</a:t>
            </a:r>
          </a:p>
          <a:p>
            <a:pPr>
              <a:buNone/>
            </a:pPr>
            <a:r>
              <a:rPr lang="ru-RU" dirty="0">
                <a:solidFill>
                  <a:srgbClr val="002060"/>
                </a:solidFill>
              </a:rPr>
              <a:t>📊 </a:t>
            </a:r>
            <a:r>
              <a:rPr lang="ru-RU" b="1" dirty="0">
                <a:solidFill>
                  <a:srgbClr val="002060"/>
                </a:solidFill>
              </a:rPr>
              <a:t>Класа воде</a:t>
            </a:r>
            <a:endParaRPr lang="ru-RU" dirty="0">
              <a:solidFill>
                <a:srgbClr val="00206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Вода из акумулације припада </a:t>
            </a:r>
            <a:r>
              <a:rPr lang="ru-RU" b="1" dirty="0">
                <a:solidFill>
                  <a:srgbClr val="002060"/>
                </a:solidFill>
              </a:rPr>
              <a:t>другој класи</a:t>
            </a:r>
            <a:endParaRPr lang="ru-RU" dirty="0">
              <a:solidFill>
                <a:srgbClr val="00206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У складу са критеријумима за водоснабдевање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endParaRPr lang="en-US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84" name="Footer Placeholder 3">
            <a:extLst>
              <a:ext uri="{FF2B5EF4-FFF2-40B4-BE49-F238E27FC236}">
                <a16:creationId xmlns:a16="http://schemas.microsoft.com/office/drawing/2014/main" id="{48CAF24A-DA1B-D6E2-C950-590A929305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en-US" altLang="en-US">
                <a:solidFill>
                  <a:srgbClr val="595959"/>
                </a:solidFill>
                <a:latin typeface="Times New Roman" panose="02020603050405020304" pitchFamily="18" charset="0"/>
                <a:cs typeface="Arial Unicode MS" charset="0"/>
              </a:rPr>
              <a:t>Add a footer</a:t>
            </a:r>
          </a:p>
        </p:txBody>
      </p:sp>
      <p:pic>
        <p:nvPicPr>
          <p:cNvPr id="20485" name="Picture 3">
            <a:extLst>
              <a:ext uri="{FF2B5EF4-FFF2-40B4-BE49-F238E27FC236}">
                <a16:creationId xmlns:a16="http://schemas.microsoft.com/office/drawing/2014/main" id="{8033FD15-C41C-A53F-8612-C79DC0D15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B30108-5B76-818B-8041-8F52D479B0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99" y="1573214"/>
            <a:ext cx="5545137" cy="387508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>
            <a:extLst>
              <a:ext uri="{FF2B5EF4-FFF2-40B4-BE49-F238E27FC236}">
                <a16:creationId xmlns:a16="http://schemas.microsoft.com/office/drawing/2014/main" id="{40FFB9AA-A338-07A1-06D8-469C1EE3B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9113" y="195264"/>
            <a:ext cx="10223500" cy="64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lnSpc>
                <a:spcPct val="90000"/>
              </a:lnSpc>
              <a:spcBef>
                <a:spcPts val="1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6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Постројење за прераду воде </a:t>
            </a:r>
            <a:r>
              <a:rPr lang="sr-Latn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r-Cyrl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Горина“</a:t>
            </a:r>
            <a:endParaRPr lang="ru-RU" altLang="en-US" sz="36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07" name="Text Box 2">
            <a:extLst>
              <a:ext uri="{FF2B5EF4-FFF2-40B4-BE49-F238E27FC236}">
                <a16:creationId xmlns:a16="http://schemas.microsoft.com/office/drawing/2014/main" id="{CB212807-E4BB-2B98-F242-FB23CA565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8" y="1573215"/>
            <a:ext cx="5263942" cy="420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268288" indent="-228600">
              <a:lnSpc>
                <a:spcPct val="90000"/>
              </a:lnSpc>
              <a:spcBef>
                <a:spcPts val="1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20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6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None/>
            </a:pPr>
            <a:r>
              <a:rPr lang="ru-RU" sz="2400" dirty="0"/>
              <a:t>🏗️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Почетак рада: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21. април 2011. године</a:t>
            </a:r>
          </a:p>
          <a:p>
            <a:pPr>
              <a:buNone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💧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Капацитет постројења: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840 l/s (2 x 420 l/s)</a:t>
            </a:r>
          </a:p>
          <a:p>
            <a:pPr>
              <a:buNone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📈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Просечна испорука воде: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300–350 l/s чисте воде</a:t>
            </a:r>
          </a:p>
        </p:txBody>
      </p:sp>
      <p:pic>
        <p:nvPicPr>
          <p:cNvPr id="21508" name="Picture 3">
            <a:extLst>
              <a:ext uri="{FF2B5EF4-FFF2-40B4-BE49-F238E27FC236}">
                <a16:creationId xmlns:a16="http://schemas.microsoft.com/office/drawing/2014/main" id="{A4EF3F22-2F00-B2EA-EB2A-72FFD22A2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510" name="Picture 2">
            <a:extLst>
              <a:ext uri="{FF2B5EF4-FFF2-40B4-BE49-F238E27FC236}">
                <a16:creationId xmlns:a16="http://schemas.microsoft.com/office/drawing/2014/main" id="{7EAB55AA-CEBD-1F45-0381-F3AB389B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277" y="1573214"/>
            <a:ext cx="5752923" cy="4208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4AF0F-D1E4-973F-5103-B3347ED42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8ABBEC91-480D-AF02-EA56-BA1482367D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50863" y="69011"/>
            <a:ext cx="11233150" cy="1121434"/>
          </a:xfrm>
        </p:spPr>
        <p:txBody>
          <a:bodyPr/>
          <a:lstStyle/>
          <a:p>
            <a:r>
              <a:rPr lang="ru-RU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Постројење за прераду воде </a:t>
            </a:r>
            <a:r>
              <a:rPr lang="sr-Latn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r-Cyrl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Горина“</a:t>
            </a:r>
            <a:br>
              <a:rPr lang="ru-RU" alt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r-Latn-RS" altLang="sr-Latn-R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55" name="Subtitle 2">
            <a:extLst>
              <a:ext uri="{FF2B5EF4-FFF2-40B4-BE49-F238E27FC236}">
                <a16:creationId xmlns:a16="http://schemas.microsoft.com/office/drawing/2014/main" id="{FD68055E-721E-6637-4D2F-D6BA6E31209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50863" y="692151"/>
            <a:ext cx="4922285" cy="5184775"/>
          </a:xfrm>
        </p:spPr>
        <p:txBody>
          <a:bodyPr/>
          <a:lstStyle/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sr-Latn-RS" altLang="sr-Latn-RS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sr-Cyrl-RS" altLang="sr-Latn-RS" sz="2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 прераде сирове воде се састоји од</a:t>
            </a:r>
            <a:r>
              <a:rPr lang="en-US" altLang="sr-Latn-RS" sz="2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sr-Cyrl-RS" altLang="sr-Latn-RS" sz="2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sr-Latn-R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🔵 </a:t>
            </a:r>
            <a:r>
              <a:rPr lang="sr-Cyrl-R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Предозонизације</a:t>
            </a:r>
            <a:r>
              <a:rPr lang="sr-Cyrl-R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→ </a:t>
            </a:r>
          </a:p>
          <a:p>
            <a:pPr algn="just">
              <a:lnSpc>
                <a:spcPct val="100000"/>
              </a:lnSpc>
            </a:pPr>
            <a:r>
              <a:rPr lang="sr-Latn-R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🟢 </a:t>
            </a:r>
            <a:r>
              <a:rPr lang="sr-Cyrl-R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Коагулација / флокулација</a:t>
            </a:r>
            <a:r>
              <a:rPr lang="sr-Cyrl-R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→ </a:t>
            </a:r>
          </a:p>
          <a:p>
            <a:pPr algn="just">
              <a:lnSpc>
                <a:spcPct val="100000"/>
              </a:lnSpc>
            </a:pPr>
            <a:r>
              <a:rPr lang="sr-Latn-R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🟡 </a:t>
            </a:r>
            <a:r>
              <a:rPr lang="sr-Cyrl-R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Таложење</a:t>
            </a:r>
            <a:r>
              <a:rPr lang="sr-Cyrl-R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→ </a:t>
            </a:r>
          </a:p>
          <a:p>
            <a:pPr algn="just">
              <a:lnSpc>
                <a:spcPct val="100000"/>
              </a:lnSpc>
            </a:pPr>
            <a:r>
              <a:rPr lang="sr-Latn-R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🟠 </a:t>
            </a:r>
            <a:r>
              <a:rPr lang="sr-Cyrl-R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Филтрација / бистрење</a:t>
            </a:r>
            <a:r>
              <a:rPr lang="sr-Cyrl-R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→</a:t>
            </a:r>
          </a:p>
          <a:p>
            <a:pPr algn="just">
              <a:lnSpc>
                <a:spcPct val="100000"/>
              </a:lnSpc>
            </a:pPr>
            <a:r>
              <a:rPr lang="sr-Cyrl-R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R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🔴 </a:t>
            </a:r>
            <a:r>
              <a:rPr lang="sr-Cyrl-R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Дезинфекција</a:t>
            </a:r>
            <a:endParaRPr lang="sr-Cyrl-RS" altLang="sr-Latn-RS" sz="2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6" name="Footer Placeholder 3">
            <a:extLst>
              <a:ext uri="{FF2B5EF4-FFF2-40B4-BE49-F238E27FC236}">
                <a16:creationId xmlns:a16="http://schemas.microsoft.com/office/drawing/2014/main" id="{FD0DDBAD-6403-A5A9-F789-9EC14DCB62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endParaRPr lang="en-US" altLang="en-US">
              <a:solidFill>
                <a:srgbClr val="595959"/>
              </a:solidFill>
              <a:latin typeface="Times New Roman" panose="02020603050405020304" pitchFamily="18" charset="0"/>
              <a:cs typeface="Arial Unicode MS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1134FB-D5A4-CD4C-C1E8-6314C3FD9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67663538-A290-2C57-19DC-F174D283C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1237323"/>
            <a:ext cx="5262562" cy="4171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080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F51B1-67E9-5920-04F2-C3A66259E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910B77D6-D515-D46E-FE28-F2D832EA044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50863" y="69011"/>
            <a:ext cx="11233150" cy="1121434"/>
          </a:xfrm>
        </p:spPr>
        <p:txBody>
          <a:bodyPr/>
          <a:lstStyle/>
          <a:p>
            <a:r>
              <a:rPr lang="ru-RU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Постројење за прераду воде </a:t>
            </a:r>
            <a:r>
              <a:rPr lang="sr-Latn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r-Cyrl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Горина“</a:t>
            </a:r>
            <a:br>
              <a:rPr lang="ru-RU" alt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r-Latn-RS" altLang="sr-Latn-R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55" name="Subtitle 2">
            <a:extLst>
              <a:ext uri="{FF2B5EF4-FFF2-40B4-BE49-F238E27FC236}">
                <a16:creationId xmlns:a16="http://schemas.microsoft.com/office/drawing/2014/main" id="{58A543DC-CB19-A4DE-CF2F-56BF661451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97271" y="2988440"/>
            <a:ext cx="5735495" cy="1121435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sr-Cyrl-RS" altLang="sr-Latn-R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Изглед резервоара за кисеоник и озон генератора</a:t>
            </a:r>
            <a:endParaRPr lang="sr-Latn-RS" altLang="sr-Latn-RS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56" name="Footer Placeholder 3">
            <a:extLst>
              <a:ext uri="{FF2B5EF4-FFF2-40B4-BE49-F238E27FC236}">
                <a16:creationId xmlns:a16="http://schemas.microsoft.com/office/drawing/2014/main" id="{64516C77-6D57-3E6A-F150-43EC6BB8BD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endParaRPr lang="en-US" altLang="en-US">
              <a:solidFill>
                <a:srgbClr val="595959"/>
              </a:solidFill>
              <a:latin typeface="Times New Roman" panose="02020603050405020304" pitchFamily="18" charset="0"/>
              <a:cs typeface="Arial Unicode MS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7C7077-CFA8-0055-F857-4C055877E1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72" y="982280"/>
            <a:ext cx="3654848" cy="20639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CC5C87-9189-E5D1-2E5D-656D0D8AB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01BAA7-3A2E-4362-875A-A4934853E1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108" y="3707559"/>
            <a:ext cx="4302746" cy="2408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E429B7-A3F0-B994-4039-3CE55B12D473}"/>
              </a:ext>
            </a:extLst>
          </p:cNvPr>
          <p:cNvSpPr txBox="1"/>
          <p:nvPr/>
        </p:nvSpPr>
        <p:spPr>
          <a:xfrm>
            <a:off x="6261367" y="1469741"/>
            <a:ext cx="552264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💨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Како се озон добија:</a:t>
            </a:r>
          </a:p>
          <a:p>
            <a:pPr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Озон - О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се добија из течног кисеоника, који се претвара у гас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Распршује се из озон генератора у сирову воду</a:t>
            </a:r>
          </a:p>
          <a:p>
            <a:pPr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🦠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Позитивни ефекти озонизације: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Потпуно уништава бактерије и вирусе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Оксидује гвожђе, манган и сулфиде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Побољшава органолептички квалитет воде (боја, мирис, укус)</a:t>
            </a:r>
          </a:p>
        </p:txBody>
      </p:sp>
    </p:spTree>
    <p:extLst>
      <p:ext uri="{BB962C8B-B14F-4D97-AF65-F5344CB8AC3E}">
        <p14:creationId xmlns:p14="http://schemas.microsoft.com/office/powerpoint/2010/main" val="1013691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32125-BE56-6E3D-9003-D52ECF5AD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6F4DE118-CCD0-055C-C187-EDE97C737E1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50863" y="69011"/>
            <a:ext cx="11233150" cy="1121434"/>
          </a:xfrm>
        </p:spPr>
        <p:txBody>
          <a:bodyPr/>
          <a:lstStyle/>
          <a:p>
            <a:r>
              <a:rPr lang="ru-RU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Постројење</a:t>
            </a:r>
            <a:r>
              <a:rPr lang="ru-RU" alt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прераду воде </a:t>
            </a:r>
            <a:r>
              <a:rPr lang="sr-Latn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r-Cyrl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Горина“</a:t>
            </a:r>
            <a:br>
              <a:rPr lang="ru-RU" alt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r-Latn-RS" altLang="sr-Latn-R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55" name="Subtitle 2">
            <a:extLst>
              <a:ext uri="{FF2B5EF4-FFF2-40B4-BE49-F238E27FC236}">
                <a16:creationId xmlns:a16="http://schemas.microsoft.com/office/drawing/2014/main" id="{3F7A3913-F1C0-389C-E057-D699F4B7857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9387" y="692151"/>
            <a:ext cx="4882943" cy="2382353"/>
          </a:xfrm>
        </p:spPr>
        <p:txBody>
          <a:bodyPr/>
          <a:lstStyle/>
          <a:p>
            <a:pPr algn="just">
              <a:buNone/>
            </a:pPr>
            <a:r>
              <a:rPr lang="sr-Latn-RS" dirty="0"/>
              <a:t>🔬 </a:t>
            </a:r>
            <a:r>
              <a:rPr lang="sr-Cyrl-RS" b="1" dirty="0"/>
              <a:t>Третман са алуминијум </a:t>
            </a:r>
            <a:r>
              <a:rPr lang="sr-Cyrl-RS" b="1" dirty="0">
                <a:solidFill>
                  <a:srgbClr val="002060"/>
                </a:solidFill>
              </a:rPr>
              <a:t>сулфатом и полиелектролитом:</a:t>
            </a:r>
            <a:endParaRPr lang="sr-Cyrl-RS" dirty="0">
              <a:solidFill>
                <a:srgbClr val="00206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dirty="0">
                <a:solidFill>
                  <a:srgbClr val="002060"/>
                </a:solidFill>
              </a:rPr>
              <a:t>Алуминијум сулфат и полиелектролит се додају ради флокулације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dirty="0">
                <a:solidFill>
                  <a:srgbClr val="002060"/>
                </a:solidFill>
              </a:rPr>
              <a:t>Флокулација помаже у скупљању нечистоћа у веће честице (флокуле)</a:t>
            </a:r>
          </a:p>
          <a:p>
            <a:pPr algn="just">
              <a:buNone/>
            </a:pPr>
            <a:r>
              <a:rPr lang="sr-Latn-RS" dirty="0">
                <a:solidFill>
                  <a:srgbClr val="002060"/>
                </a:solidFill>
              </a:rPr>
              <a:t>🔄 </a:t>
            </a:r>
            <a:r>
              <a:rPr lang="sr-Cyrl-RS" b="1" dirty="0">
                <a:solidFill>
                  <a:srgbClr val="002060"/>
                </a:solidFill>
              </a:rPr>
              <a:t>Таложење у ламеларним таложницима:</a:t>
            </a:r>
            <a:endParaRPr lang="sr-Cyrl-RS" dirty="0">
              <a:solidFill>
                <a:srgbClr val="00206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dirty="0">
                <a:solidFill>
                  <a:srgbClr val="002060"/>
                </a:solidFill>
              </a:rPr>
              <a:t>Након флокулације, вода се усмерава ка ламеларним таложницима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dirty="0">
                <a:solidFill>
                  <a:srgbClr val="002060"/>
                </a:solidFill>
              </a:rPr>
              <a:t>Таложење уклања већи део нерастворених материја из воде</a:t>
            </a:r>
          </a:p>
          <a:p>
            <a:pPr algn="just">
              <a:lnSpc>
                <a:spcPct val="100000"/>
              </a:lnSpc>
            </a:pPr>
            <a:endParaRPr lang="sr-Latn-RS" altLang="sr-Latn-RS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endParaRPr lang="sr-Cyrl-RS" altLang="sr-Latn-R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endParaRPr lang="sr-Cyrl-RS" altLang="sr-Latn-R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endParaRPr lang="sr-Cyrl-RS" altLang="sr-Latn-R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sr-Cyrl-RS" altLang="sr-Latn-RS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Дозирање алуминијум </a:t>
            </a:r>
          </a:p>
          <a:p>
            <a:pPr algn="just">
              <a:lnSpc>
                <a:spcPct val="100000"/>
              </a:lnSpc>
            </a:pPr>
            <a:r>
              <a:rPr lang="sr-Cyrl-RS" altLang="sr-Latn-RS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сулфата</a:t>
            </a:r>
            <a:endParaRPr lang="en-US" altLang="sr-Latn-R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56" name="Footer Placeholder 3">
            <a:extLst>
              <a:ext uri="{FF2B5EF4-FFF2-40B4-BE49-F238E27FC236}">
                <a16:creationId xmlns:a16="http://schemas.microsoft.com/office/drawing/2014/main" id="{AD29BECB-0A2E-016E-7C58-8DBE8C4394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endParaRPr lang="en-US" altLang="en-US">
              <a:solidFill>
                <a:srgbClr val="595959"/>
              </a:solidFill>
              <a:latin typeface="Times New Roman" panose="02020603050405020304" pitchFamily="18" charset="0"/>
              <a:cs typeface="Arial Unicode MS" charset="0"/>
            </a:endParaRPr>
          </a:p>
        </p:txBody>
      </p:sp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F413E52F-0986-2A6E-2256-AA30EDE1B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743" y="2044162"/>
            <a:ext cx="6215270" cy="3530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9D8D0F-5C05-5D70-6BDD-59CC2CA97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1448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05CA5-B2BF-A964-44CA-8161F3E88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A84FEC51-24F8-ABB3-8F57-C53551F3356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50863" y="69011"/>
            <a:ext cx="11233150" cy="1121434"/>
          </a:xfrm>
        </p:spPr>
        <p:txBody>
          <a:bodyPr/>
          <a:lstStyle/>
          <a:p>
            <a:r>
              <a:rPr lang="ru-RU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Постројење</a:t>
            </a:r>
            <a:r>
              <a:rPr lang="ru-RU" alt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прераду воде </a:t>
            </a:r>
            <a:r>
              <a:rPr lang="sr-Latn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r-Cyrl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Горина“</a:t>
            </a:r>
            <a:br>
              <a:rPr lang="ru-RU" alt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r-Latn-RS" altLang="sr-Latn-R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55" name="Subtitle 2">
            <a:extLst>
              <a:ext uri="{FF2B5EF4-FFF2-40B4-BE49-F238E27FC236}">
                <a16:creationId xmlns:a16="http://schemas.microsoft.com/office/drawing/2014/main" id="{0D44F6D9-C037-86F1-FF3A-BD020BDA751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50863" y="692152"/>
            <a:ext cx="9937750" cy="5664198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sr-Latn-RS" altLang="sr-Latn-R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</a:t>
            </a:r>
            <a:r>
              <a:rPr lang="sr-Cyrl-RS" altLang="sr-Latn-R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</a:t>
            </a:r>
            <a:r>
              <a:rPr lang="sr-Cyrl-RS" altLang="sr-Latn-RS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altLang="sr-Latn-RS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остројење за дозирање анјонског полиелетролита</a:t>
            </a:r>
          </a:p>
          <a:p>
            <a:pPr algn="just">
              <a:lnSpc>
                <a:spcPct val="100000"/>
              </a:lnSpc>
            </a:pPr>
            <a:endParaRPr lang="sr-Latn-RS" altLang="sr-Latn-RS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56" name="Footer Placeholder 3">
            <a:extLst>
              <a:ext uri="{FF2B5EF4-FFF2-40B4-BE49-F238E27FC236}">
                <a16:creationId xmlns:a16="http://schemas.microsoft.com/office/drawing/2014/main" id="{57688FAE-98D3-8137-3EBA-06DF8532D8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endParaRPr lang="en-US" altLang="en-US">
              <a:solidFill>
                <a:srgbClr val="595959"/>
              </a:solidFill>
              <a:latin typeface="Times New Roman" panose="02020603050405020304" pitchFamily="18" charset="0"/>
              <a:cs typeface="Arial Unicode MS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7259E1-F354-89A3-C891-765ADB35B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Content Placeholder 6">
            <a:extLst>
              <a:ext uri="{FF2B5EF4-FFF2-40B4-BE49-F238E27FC236}">
                <a16:creationId xmlns:a16="http://schemas.microsoft.com/office/drawing/2014/main" id="{9BE5720A-7AA9-42F9-1AE2-44AA6461F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351" y="1573214"/>
            <a:ext cx="6755298" cy="4242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506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C1D31-97BB-B22F-8FDD-B95CC7558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87E3FDBE-3B5A-39BF-6BCA-36B716FD765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50863" y="69011"/>
            <a:ext cx="11233150" cy="1121434"/>
          </a:xfrm>
        </p:spPr>
        <p:txBody>
          <a:bodyPr/>
          <a:lstStyle/>
          <a:p>
            <a:r>
              <a:rPr lang="ru-RU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Постројење</a:t>
            </a:r>
            <a:r>
              <a:rPr lang="ru-RU" alt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прераду воде </a:t>
            </a:r>
            <a:r>
              <a:rPr lang="sr-Latn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r-Cyrl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Горина“</a:t>
            </a:r>
            <a:br>
              <a:rPr lang="ru-RU" altLang="en-US" sz="3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r-Latn-RS" altLang="sr-Latn-R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55" name="Subtitle 2">
            <a:extLst>
              <a:ext uri="{FF2B5EF4-FFF2-40B4-BE49-F238E27FC236}">
                <a16:creationId xmlns:a16="http://schemas.microsoft.com/office/drawing/2014/main" id="{46F9F2EE-F8E7-FA1F-C7FA-3A61E9F0914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50863" y="692152"/>
            <a:ext cx="9937750" cy="5664198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sr-Cyrl-R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YaHei" panose="020B0503020204020204" pitchFamily="34" charset="-122"/>
                <a:cs typeface="Calibri" panose="020F0502020204030204" pitchFamily="34" charset="0"/>
              </a:rPr>
              <a:t>                                             </a:t>
            </a:r>
            <a:r>
              <a:rPr lang="sr-Cyrl-R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YaHei" panose="020B0503020204020204" pitchFamily="34" charset="-122"/>
                <a:cs typeface="Calibri" panose="020F0502020204030204" pitchFamily="34" charset="0"/>
              </a:rPr>
              <a:t>Б</a:t>
            </a:r>
            <a:r>
              <a:rPr lang="sr-Cyrl-R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YaHei" panose="020B0503020204020204" pitchFamily="34" charset="-122"/>
                <a:cs typeface="Calibri" panose="020F0502020204030204" pitchFamily="34" charset="0"/>
              </a:rPr>
              <a:t>истрење - ламеларни таложник </a:t>
            </a:r>
            <a:endParaRPr lang="sr-Latn-RS" altLang="sr-Latn-R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56" name="Footer Placeholder 3">
            <a:extLst>
              <a:ext uri="{FF2B5EF4-FFF2-40B4-BE49-F238E27FC236}">
                <a16:creationId xmlns:a16="http://schemas.microsoft.com/office/drawing/2014/main" id="{DA80E74F-E190-DDD8-447C-DA3298BD9C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endParaRPr lang="en-US" altLang="en-US">
              <a:solidFill>
                <a:srgbClr val="595959"/>
              </a:solidFill>
              <a:latin typeface="Times New Roman" panose="02020603050405020304" pitchFamily="18" charset="0"/>
              <a:cs typeface="Arial Unicode MS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C66734-0408-0D61-6D21-68CA9510E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9EF18C-E9F8-5801-F81B-117662EE8A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1766706"/>
            <a:ext cx="5174076" cy="3601844"/>
          </a:xfrm>
          <a:prstGeom prst="rect">
            <a:avLst/>
          </a:prstGeom>
        </p:spPr>
      </p:pic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769BFB26-78E0-6EAE-9598-6F270756A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950" y="1766707"/>
            <a:ext cx="5961063" cy="3601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1723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0ED2512F-8BEC-559E-F38A-3746EEBA0D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19239" y="292100"/>
            <a:ext cx="9695101" cy="654050"/>
          </a:xfrm>
        </p:spPr>
        <p:txBody>
          <a:bodyPr/>
          <a:lstStyle/>
          <a:p>
            <a:pPr algn="ctr"/>
            <a:r>
              <a:rPr lang="ru-RU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Постројење за прераду воде </a:t>
            </a:r>
            <a:r>
              <a:rPr lang="sr-Latn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r-Cyrl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Горина“</a:t>
            </a:r>
            <a:endParaRPr lang="sr-Latn-RS" altLang="sr-Latn-RS" sz="36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BEE6A7-9C03-8AA1-1856-3ABC1CF7313A}"/>
              </a:ext>
            </a:extLst>
          </p:cNvPr>
          <p:cNvSpPr txBox="1"/>
          <p:nvPr/>
        </p:nvSpPr>
        <p:spPr>
          <a:xfrm>
            <a:off x="342900" y="946149"/>
            <a:ext cx="495593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🌀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 филтрације: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Након бистрења, вода се усмерава на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осам гравитационих филтера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Филтери су испуњени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шљунком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кварцним песком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вулканским туфом</a:t>
            </a:r>
          </a:p>
          <a:p>
            <a:endParaRPr lang="ru-RU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🌊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Функција филтера: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Ови материјали помажу у даљем уклањању нечистоћа и седимената из воде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0FD5E7-8C08-0D65-FC53-6C0BC0DA7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3C2A214-C27E-8550-DFDA-C91CD48C07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3100" y="5989562"/>
            <a:ext cx="165100" cy="109688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9B4AAC-75AE-1D46-5CAC-DB73A6ED09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041" y="1122361"/>
            <a:ext cx="4281373" cy="28444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FD0122-6EE4-219D-00DF-A69F1BFC7F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933" y="3429000"/>
            <a:ext cx="4281372" cy="284443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C2274B3F-7D37-E08B-D19B-F18E7AB0DB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3526" y="476250"/>
            <a:ext cx="11593512" cy="649288"/>
          </a:xfrm>
        </p:spPr>
        <p:txBody>
          <a:bodyPr/>
          <a:lstStyle/>
          <a:p>
            <a:pPr algn="ctr"/>
            <a:r>
              <a:rPr lang="ru-RU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Постројење за прераду воде </a:t>
            </a:r>
            <a:r>
              <a:rPr lang="sr-Latn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r-Cyrl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Горина“</a:t>
            </a:r>
            <a:endParaRPr lang="sr-Latn-RS" altLang="sr-Latn-RS" sz="3600" b="1" dirty="0">
              <a:solidFill>
                <a:srgbClr val="0070C0"/>
              </a:solidFill>
            </a:endParaRPr>
          </a:p>
        </p:txBody>
      </p:sp>
      <p:pic>
        <p:nvPicPr>
          <p:cNvPr id="30723" name="Content Placeholder 5">
            <a:extLst>
              <a:ext uri="{FF2B5EF4-FFF2-40B4-BE49-F238E27FC236}">
                <a16:creationId xmlns:a16="http://schemas.microsoft.com/office/drawing/2014/main" id="{7B9303B2-B6BB-6BE2-148D-21C01A46EFD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2365" y="3350792"/>
            <a:ext cx="5261873" cy="266265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CF13A3-EF85-DC9A-0045-87AE148948E4}"/>
              </a:ext>
            </a:extLst>
          </p:cNvPr>
          <p:cNvSpPr txBox="1"/>
          <p:nvPr/>
        </p:nvSpPr>
        <p:spPr>
          <a:xfrm>
            <a:off x="334962" y="949850"/>
            <a:ext cx="999807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sr-Latn-RS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💧 </a:t>
            </a:r>
            <a:r>
              <a:rPr lang="sr-Cyrl-RS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 дезинфекције:</a:t>
            </a:r>
            <a:endParaRPr lang="sr-Cyrl-RS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Након филтрације, али пре испоруке потрошачима, у </a:t>
            </a:r>
            <a:r>
              <a:rPr lang="sr-Cyrl-RS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резервоар чисте воде</a:t>
            </a:r>
            <a:r>
              <a:rPr lang="sr-Cyrl-RS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додаје се </a:t>
            </a:r>
            <a:r>
              <a:rPr lang="sr-Cyrl-RS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гасни хлор</a:t>
            </a:r>
            <a:endParaRPr lang="sr-Cyrl-RS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Хлор се користи у циљу </a:t>
            </a:r>
            <a:r>
              <a:rPr lang="sr-Cyrl-RS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завршне дезинфекције</a:t>
            </a:r>
            <a:r>
              <a:rPr lang="sr-Cyrl-RS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воде</a:t>
            </a:r>
          </a:p>
          <a:p>
            <a:pPr algn="just">
              <a:buNone/>
            </a:pPr>
            <a:r>
              <a:rPr lang="sr-Latn-RS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🦠 </a:t>
            </a:r>
            <a:r>
              <a:rPr lang="sr-Cyrl-RS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Циљ:</a:t>
            </a:r>
            <a:endParaRPr lang="sr-Cyrl-RS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Уништавање преосталих микроорганизама (бактерија, вируса и других патогена) пре дистрибуције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C96E94-1D71-995B-1630-72D7BB86A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FB1F90B5-E590-92A6-08B2-1B42658D3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4" y="3313043"/>
            <a:ext cx="5635625" cy="2700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291D4-49EB-7359-4ED7-293100B8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378A23AD-CF42-B1C1-D03E-22539F45A8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3526" y="476250"/>
            <a:ext cx="11593512" cy="649288"/>
          </a:xfrm>
        </p:spPr>
        <p:txBody>
          <a:bodyPr/>
          <a:lstStyle/>
          <a:p>
            <a:pPr algn="ctr"/>
            <a:r>
              <a:rPr lang="ru-RU" altLang="en-US" sz="36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Постројење за прераду воде </a:t>
            </a:r>
            <a:r>
              <a:rPr lang="sr-Latn-RS" altLang="en-US" sz="36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r-Cyrl-RS" altLang="en-US" sz="36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Горина“</a:t>
            </a:r>
            <a:endParaRPr lang="sr-Latn-RS" altLang="sr-Latn-RS" sz="3600" b="1" dirty="0">
              <a:solidFill>
                <a:srgbClr val="0070C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EDA78E-627B-FB7D-FD3C-2929552CB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E35C8B7-704C-4264-60DD-D7340E365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400" y="1933575"/>
            <a:ext cx="6307074" cy="3509065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6AF044-1505-0DE7-D199-EC68880E9140}"/>
              </a:ext>
            </a:extLst>
          </p:cNvPr>
          <p:cNvSpPr txBox="1"/>
          <p:nvPr/>
        </p:nvSpPr>
        <p:spPr>
          <a:xfrm>
            <a:off x="263526" y="1536174"/>
            <a:ext cx="48385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💻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СКАДА систем: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Комплетан надзор и управљање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опремом и објектима водосистема „Барје“ врши се преко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СКАДА система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Потпуна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аутоматизација опреме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систему</a:t>
            </a:r>
          </a:p>
          <a:p>
            <a:pPr algn="just">
              <a:buNone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🔧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Функција СКАДА система: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Омогућава реал-time праћење и контролу рада свих компоненти водосистема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Обезбеђује брзо реаговање у случају кварова или потребе за интервенцијом</a:t>
            </a:r>
          </a:p>
        </p:txBody>
      </p:sp>
    </p:spTree>
    <p:extLst>
      <p:ext uri="{BB962C8B-B14F-4D97-AF65-F5344CB8AC3E}">
        <p14:creationId xmlns:p14="http://schemas.microsoft.com/office/powerpoint/2010/main" val="735766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DFBB4-D406-E31C-9A3E-1F96C074D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09A8582C-AC63-F660-7804-2C8E2F0C7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3526" y="476250"/>
            <a:ext cx="11593512" cy="649288"/>
          </a:xfrm>
        </p:spPr>
        <p:txBody>
          <a:bodyPr/>
          <a:lstStyle/>
          <a:p>
            <a:pPr algn="ctr"/>
            <a:r>
              <a:rPr lang="ru-RU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Постројење за прераду воде </a:t>
            </a:r>
            <a:r>
              <a:rPr lang="sr-Latn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r-Cyrl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Горина“</a:t>
            </a:r>
            <a:endParaRPr lang="sr-Latn-RS" altLang="sr-Latn-RS" sz="3600" b="1" dirty="0">
              <a:solidFill>
                <a:srgbClr val="0070C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8EB874-7C6E-5109-A40F-938C97CFA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F8EE09-607C-2739-6247-8DF87C09F8D6}"/>
              </a:ext>
            </a:extLst>
          </p:cNvPr>
          <p:cNvSpPr txBox="1"/>
          <p:nvPr/>
        </p:nvSpPr>
        <p:spPr>
          <a:xfrm>
            <a:off x="6269038" y="2145227"/>
            <a:ext cx="55880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🔬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Свакодневна контрола квалитета: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ЈКП Водовод Лесковац свакодневно врши контролу квалитета воде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Контрола обухвата све фазе: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 акумулације „Барје“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Кроз све фазе прераде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дистрибутивног система</a:t>
            </a:r>
          </a:p>
          <a:p>
            <a:pPr algn="just"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💧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Циљ: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Обезбеђивање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здравствено исправне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воде за грађане</a:t>
            </a:r>
          </a:p>
        </p:txBody>
      </p:sp>
      <p:pic>
        <p:nvPicPr>
          <p:cNvPr id="32772" name="Picture 7">
            <a:extLst>
              <a:ext uri="{FF2B5EF4-FFF2-40B4-BE49-F238E27FC236}">
                <a16:creationId xmlns:a16="http://schemas.microsoft.com/office/drawing/2014/main" id="{CD6C87FC-F20F-423C-55D6-894CD01531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841500"/>
            <a:ext cx="5308600" cy="3818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2D8440-383F-CA54-3DE7-B6B5AD0A6649}"/>
              </a:ext>
            </a:extLst>
          </p:cNvPr>
          <p:cNvSpPr txBox="1"/>
          <p:nvPr/>
        </p:nvSpPr>
        <p:spPr>
          <a:xfrm>
            <a:off x="107952" y="1061026"/>
            <a:ext cx="1066606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FF0000"/>
                </a:solidFill>
              </a:rPr>
              <a:t>          Вода за пиће коју производи ЈКП Водовод  спада међу најквалитетније у Србији</a:t>
            </a:r>
            <a:endParaRPr lang="sr-Latn-RS" sz="2200" dirty="0"/>
          </a:p>
        </p:txBody>
      </p:sp>
    </p:spTree>
    <p:extLst>
      <p:ext uri="{BB962C8B-B14F-4D97-AF65-F5344CB8AC3E}">
        <p14:creationId xmlns:p14="http://schemas.microsoft.com/office/powerpoint/2010/main" val="3953537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349AE-9F07-C7B6-8759-5D5641798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4CA7EF71-A76E-565C-119F-8F4076D9DD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3526" y="476250"/>
            <a:ext cx="11593512" cy="649288"/>
          </a:xfrm>
        </p:spPr>
        <p:txBody>
          <a:bodyPr/>
          <a:lstStyle/>
          <a:p>
            <a:pPr algn="ctr"/>
            <a:r>
              <a:rPr lang="ru-RU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Постројење за прераду воде </a:t>
            </a:r>
            <a:r>
              <a:rPr lang="sr-Latn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r-Cyrl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Горина“</a:t>
            </a:r>
            <a:endParaRPr lang="sr-Latn-RS" altLang="sr-Latn-RS" sz="3600" b="1" dirty="0">
              <a:solidFill>
                <a:srgbClr val="0070C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0FC7FA-DBF9-ACAF-B415-1FBA27465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BE6386-06C6-FA82-0701-05A96BCF51D0}"/>
              </a:ext>
            </a:extLst>
          </p:cNvPr>
          <p:cNvSpPr txBox="1"/>
          <p:nvPr/>
        </p:nvSpPr>
        <p:spPr>
          <a:xfrm>
            <a:off x="6096000" y="1735077"/>
            <a:ext cx="576103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🔍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Редовни мониторинг: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ЈКП Водовод Лесковац врши самосталну контролу квалитета воде за пиће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Поред тога,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Завод за јавно здравље Лесковац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врши основне прегледе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Градски завод за јавно здравље Београд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врши периодичне прегледе</a:t>
            </a:r>
          </a:p>
          <a:p>
            <a:pPr algn="just"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📜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Правилници и стандарди: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Вода за пиће је у складу са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Правилником о хигијенској исправности воде за пиће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(„Сл. лист СРЈ“, бр. 42/98 и 44/99 и „Сл. гласник РС“, бр. 28/19)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r-Latn-R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4658C1-BDB8-C513-E4C8-2AC8181EF7F6}"/>
              </a:ext>
            </a:extLst>
          </p:cNvPr>
          <p:cNvSpPr txBox="1"/>
          <p:nvPr/>
        </p:nvSpPr>
        <p:spPr>
          <a:xfrm>
            <a:off x="179387" y="1085789"/>
            <a:ext cx="107536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</a:rPr>
              <a:t>   </a:t>
            </a:r>
            <a:r>
              <a:rPr lang="ru-RU" sz="2400" b="1" dirty="0">
                <a:solidFill>
                  <a:srgbClr val="FF0000"/>
                </a:solidFill>
              </a:rPr>
              <a:t>Вода за пиће коју производи ЈКП Водовод  спада међу најквалитетније у Србији</a:t>
            </a:r>
            <a:endParaRPr lang="sr-Latn-RS" sz="2400" b="1" dirty="0">
              <a:solidFill>
                <a:srgbClr val="FF0000"/>
              </a:solidFill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DE688621-499F-6973-3D57-CA145DDA4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43" y="1929647"/>
            <a:ext cx="5386455" cy="3842563"/>
          </a:xfrm>
        </p:spPr>
      </p:pic>
    </p:spTree>
    <p:extLst>
      <p:ext uri="{BB962C8B-B14F-4D97-AF65-F5344CB8AC3E}">
        <p14:creationId xmlns:p14="http://schemas.microsoft.com/office/powerpoint/2010/main" val="939075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B6604-CFEF-9E94-B1DB-306CEFBCF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1">
            <a:extLst>
              <a:ext uri="{FF2B5EF4-FFF2-40B4-BE49-F238E27FC236}">
                <a16:creationId xmlns:a16="http://schemas.microsoft.com/office/drawing/2014/main" id="{33F92942-238B-E2C9-23DB-742E90786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681" y="409794"/>
            <a:ext cx="9601719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lnSpc>
                <a:spcPct val="90000"/>
              </a:lnSpc>
              <a:spcBef>
                <a:spcPts val="1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6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Постројење за прераду воде </a:t>
            </a:r>
            <a:r>
              <a:rPr lang="sr-Latn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r-Cyrl-RS" alt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Горина“</a:t>
            </a:r>
            <a:endParaRPr lang="ru-RU" altLang="en-US" sz="3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532" name="Text Box 2">
            <a:extLst>
              <a:ext uri="{FF2B5EF4-FFF2-40B4-BE49-F238E27FC236}">
                <a16:creationId xmlns:a16="http://schemas.microsoft.com/office/drawing/2014/main" id="{F0A494DA-7A5E-21BF-0723-EDEE5A1D6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21" y="1762608"/>
            <a:ext cx="6506335" cy="4392612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/>
          <a:lstStyle>
            <a:lvl1pPr marL="268288" indent="-228600">
              <a:lnSpc>
                <a:spcPct val="90000"/>
              </a:lnSpc>
              <a:spcBef>
                <a:spcPts val="1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20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6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💧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Прерада воде у 2024. години: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Постројење за прераду воде „Горина“ прерадило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9.781.588 m³ воде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(310 l/s)</a:t>
            </a:r>
          </a:p>
          <a:p>
            <a:pPr algn="just"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🚰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Испорука воде потрошачима: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резервоара „Рударска коса“ и „Вучје“ испоручено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9.079.776 m³ воде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високе квалитете за пиће</a:t>
            </a:r>
          </a:p>
          <a:p>
            <a:pPr algn="just"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📊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Просечна потрошња воде: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Просечна потрошња воде за пиће у 2024. години износила је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288 l/s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845" name="Picture 3">
            <a:extLst>
              <a:ext uri="{FF2B5EF4-FFF2-40B4-BE49-F238E27FC236}">
                <a16:creationId xmlns:a16="http://schemas.microsoft.com/office/drawing/2014/main" id="{D11DCE64-4EC8-F51E-AF2B-FFC9426DC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B34525-BBFA-4234-BBDB-DB444CC11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1589" y="1762608"/>
            <a:ext cx="4736828" cy="32864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BCE7E6-6752-A6BA-4159-4A1043EE95E2}"/>
              </a:ext>
            </a:extLst>
          </p:cNvPr>
          <p:cNvSpPr txBox="1"/>
          <p:nvPr/>
        </p:nvSpPr>
        <p:spPr>
          <a:xfrm>
            <a:off x="559682" y="1104469"/>
            <a:ext cx="1025409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FF0000"/>
                </a:solidFill>
              </a:rPr>
              <a:t>Вода за пиће коју производи ЈКП Водовод  спада међу најквалитетније у Србији</a:t>
            </a:r>
            <a:endParaRPr lang="sr-Latn-RS" sz="2200" dirty="0"/>
          </a:p>
        </p:txBody>
      </p:sp>
    </p:spTree>
    <p:extLst>
      <p:ext uri="{BB962C8B-B14F-4D97-AF65-F5344CB8AC3E}">
        <p14:creationId xmlns:p14="http://schemas.microsoft.com/office/powerpoint/2010/main" val="17999733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1">
            <a:extLst>
              <a:ext uri="{FF2B5EF4-FFF2-40B4-BE49-F238E27FC236}">
                <a16:creationId xmlns:a16="http://schemas.microsoft.com/office/drawing/2014/main" id="{AF545017-773E-9362-D976-F178B0A23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3545" y="484188"/>
            <a:ext cx="86868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lnSpc>
                <a:spcPct val="90000"/>
              </a:lnSpc>
              <a:spcBef>
                <a:spcPts val="1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6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Инфраструктура</a:t>
            </a:r>
          </a:p>
        </p:txBody>
      </p:sp>
      <p:sp>
        <p:nvSpPr>
          <p:cNvPr id="22532" name="Text Box 2">
            <a:extLst>
              <a:ext uri="{FF2B5EF4-FFF2-40B4-BE49-F238E27FC236}">
                <a16:creationId xmlns:a16="http://schemas.microsoft.com/office/drawing/2014/main" id="{44292F20-3AFF-0939-D08D-489F5E837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484313"/>
            <a:ext cx="5905500" cy="4392612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/>
          <a:lstStyle>
            <a:lvl1pPr marL="268288" indent="-228600">
              <a:lnSpc>
                <a:spcPct val="90000"/>
              </a:lnSpc>
              <a:spcBef>
                <a:spcPts val="1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20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6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68288" algn="l"/>
                <a:tab pos="725488" algn="l"/>
                <a:tab pos="1182688" algn="l"/>
                <a:tab pos="1639888" algn="l"/>
                <a:tab pos="2097088" algn="l"/>
                <a:tab pos="2554288" algn="l"/>
                <a:tab pos="3011488" algn="l"/>
                <a:tab pos="3468688" algn="l"/>
                <a:tab pos="3925888" algn="l"/>
                <a:tab pos="4383088" algn="l"/>
                <a:tab pos="4840288" algn="l"/>
                <a:tab pos="5297488" algn="l"/>
                <a:tab pos="5754688" algn="l"/>
                <a:tab pos="6211888" algn="l"/>
                <a:tab pos="6669088" algn="l"/>
                <a:tab pos="7126288" algn="l"/>
                <a:tab pos="7583488" algn="l"/>
                <a:tab pos="8040688" algn="l"/>
                <a:tab pos="8497888" algn="l"/>
                <a:tab pos="8955088" algn="l"/>
                <a:tab pos="9412288" algn="l"/>
              </a:tabLst>
              <a:defRPr sz="1400">
                <a:solidFill>
                  <a:srgbClr val="595959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🌍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Обухват снабдевања: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ЈКП Водовод Лесковац снабдева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Град Лесковац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 насеља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односно око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90.000 становника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🔧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Инфраструктура: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420 km водоводне мреже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170 km канализационе мреже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31.300 водоводних прикључака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резервоара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запремине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28.600 m³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бустер и 1 пумпна станица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845" name="Picture 3">
            <a:extLst>
              <a:ext uri="{FF2B5EF4-FFF2-40B4-BE49-F238E27FC236}">
                <a16:creationId xmlns:a16="http://schemas.microsoft.com/office/drawing/2014/main" id="{94951851-2C9C-E5AD-8358-FFDF86398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204054-0C3B-8367-4FF0-8DC52B2547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548" y="1484312"/>
            <a:ext cx="5625065" cy="398883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625" y="2692400"/>
            <a:ext cx="10610850" cy="1540934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ЦЕНТРАЛНО ПОСТРОЈЕЊЕ ЗА</a:t>
            </a:r>
            <a:br>
              <a:rPr lang="en-US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sr-Cyrl-RS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ПРЕЧИШЋАВАЊЕ ОТПАДНИХ ВОДА ГРАДА ЛЕСКОВЦА</a:t>
            </a:r>
            <a:endParaRPr lang="en-US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026" name="Picture 2" descr="D:\PREZENTACIJA - NALAS\Veliki_grb_Leskovc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290" y="4049745"/>
            <a:ext cx="1925109" cy="186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04F1F-A7E4-4219-EDDB-5DE056349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B0D74-0C80-9EE9-1844-E8A466D56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275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ACD28-620D-81F1-16C0-10F65C8B4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348" y="1053548"/>
            <a:ext cx="10492409" cy="512341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Град Лесковац је препознао потребу за заштитом реке од загађења и започео реализацију пројекта «Управљања отпадним водама»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9189EA-0075-307A-F728-50BF7571A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87" y="2118278"/>
            <a:ext cx="5433391" cy="3686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36E827-99D7-6FCC-87C7-EFBEE45A5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DA5868-E181-ECEA-342D-C349C58E06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217" y="2118279"/>
            <a:ext cx="5870713" cy="36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76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80500" cy="1325563"/>
          </a:xfrm>
        </p:spPr>
        <p:txBody>
          <a:bodyPr/>
          <a:lstStyle/>
          <a:p>
            <a:pPr algn="ctr"/>
            <a:br>
              <a:rPr lang="sr-Cyrl-RS" sz="40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br>
              <a:rPr lang="sr-Cyrl-RS" sz="40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br>
              <a:rPr lang="sr-Cyrl-RS" sz="40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ru-RU" sz="3200" b="1" dirty="0">
                <a:solidFill>
                  <a:srgbClr val="0070C0"/>
                </a:solidFill>
              </a:rPr>
              <a:t>Пројекат  „Управљање отпадним водама града Лесковца“ састоји се од три компоненте</a:t>
            </a:r>
            <a:br>
              <a:rPr lang="ru-RU" sz="3600" b="1" dirty="0">
                <a:solidFill>
                  <a:srgbClr val="0070C0"/>
                </a:solidFill>
              </a:rPr>
            </a:br>
            <a:br>
              <a:rPr lang="sr-Latn-R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sr-Latn-RS" dirty="0">
                <a:solidFill>
                  <a:srgbClr val="002060"/>
                </a:solidFill>
              </a:rPr>
              <a:t>      </a:t>
            </a:r>
            <a:r>
              <a:rPr lang="ru-RU" b="1" dirty="0">
                <a:solidFill>
                  <a:srgbClr val="002060"/>
                </a:solidFill>
              </a:rPr>
              <a:t>1.Изградње градског канализационог колектора</a:t>
            </a:r>
          </a:p>
          <a:p>
            <a:pPr marL="0" lv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2.Изградња постројења за пречишћавање отпадних вода (</a:t>
            </a:r>
            <a:r>
              <a:rPr lang="sr-Latn-RS" b="1" dirty="0">
                <a:solidFill>
                  <a:srgbClr val="002060"/>
                </a:solidFill>
              </a:rPr>
              <a:t>PPOV):</a:t>
            </a:r>
          </a:p>
          <a:p>
            <a:pPr marL="0" lvl="0" indent="0">
              <a:buNone/>
            </a:pPr>
            <a:r>
              <a:rPr lang="sr-Latn-RS" b="1" dirty="0">
                <a:solidFill>
                  <a:srgbClr val="002060"/>
                </a:solidFill>
              </a:rPr>
              <a:t>        - </a:t>
            </a:r>
            <a:r>
              <a:rPr lang="ru-RU" b="1" dirty="0">
                <a:solidFill>
                  <a:srgbClr val="002060"/>
                </a:solidFill>
              </a:rPr>
              <a:t>објекти линије воде са делимичним третманом</a:t>
            </a:r>
          </a:p>
          <a:p>
            <a:pPr marL="0" lv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           муља (</a:t>
            </a:r>
            <a:r>
              <a:rPr lang="sr-Latn-RS" b="1" dirty="0">
                <a:solidFill>
                  <a:srgbClr val="002060"/>
                </a:solidFill>
              </a:rPr>
              <a:t>I</a:t>
            </a:r>
            <a:r>
              <a:rPr lang="ru-RU" b="1" dirty="0">
                <a:solidFill>
                  <a:srgbClr val="002060"/>
                </a:solidFill>
              </a:rPr>
              <a:t> фаза </a:t>
            </a:r>
            <a:r>
              <a:rPr lang="sr-Latn-RS" b="1" dirty="0">
                <a:solidFill>
                  <a:srgbClr val="002060"/>
                </a:solidFill>
              </a:rPr>
              <a:t>PPOV) </a:t>
            </a:r>
            <a:r>
              <a:rPr lang="ru-RU" b="1" dirty="0">
                <a:solidFill>
                  <a:srgbClr val="002060"/>
                </a:solidFill>
              </a:rPr>
              <a:t>за 86 000ЕС</a:t>
            </a:r>
          </a:p>
          <a:p>
            <a:pPr marL="0" lv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        - објекти линије муља са анаеробном дигестијом</a:t>
            </a:r>
          </a:p>
          <a:p>
            <a:pPr marL="0" lv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           (</a:t>
            </a:r>
            <a:r>
              <a:rPr lang="sr-Latn-RS" b="1" dirty="0">
                <a:solidFill>
                  <a:srgbClr val="002060"/>
                </a:solidFill>
              </a:rPr>
              <a:t>II</a:t>
            </a:r>
            <a:r>
              <a:rPr lang="ru-RU" b="1" dirty="0">
                <a:solidFill>
                  <a:srgbClr val="002060"/>
                </a:solidFill>
              </a:rPr>
              <a:t> фаза </a:t>
            </a:r>
            <a:r>
              <a:rPr lang="sr-Latn-RS" b="1" dirty="0">
                <a:solidFill>
                  <a:srgbClr val="002060"/>
                </a:solidFill>
              </a:rPr>
              <a:t>PPOV) </a:t>
            </a:r>
            <a:r>
              <a:rPr lang="ru-RU" b="1" dirty="0">
                <a:solidFill>
                  <a:srgbClr val="002060"/>
                </a:solidFill>
              </a:rPr>
              <a:t>за 86 000ЕС</a:t>
            </a:r>
          </a:p>
          <a:p>
            <a:pPr marL="0" lv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3.Проширење канализационе мреже – за још 20.000 ЕС -ОРИО пројекат</a:t>
            </a:r>
          </a:p>
          <a:p>
            <a:pPr marL="0" indent="0">
              <a:buNone/>
            </a:pPr>
            <a:endParaRPr lang="en-US" sz="3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57A723-A8CF-FBF5-D34B-A755784ED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4925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ctr"/>
            <a:r>
              <a:rPr lang="ru-RU" sz="4000" b="1" dirty="0">
                <a:solidFill>
                  <a:srgbClr val="0070C0"/>
                </a:solidFill>
                <a:latin typeface="+mn-lt"/>
              </a:rPr>
              <a:t>Прва компонента</a:t>
            </a:r>
            <a:br>
              <a:rPr lang="ru-RU" sz="4000" b="1" dirty="0">
                <a:solidFill>
                  <a:srgbClr val="0070C0"/>
                </a:solidFill>
                <a:latin typeface="+mn-lt"/>
              </a:rPr>
            </a:br>
            <a:r>
              <a:rPr lang="ru-RU" sz="4000" b="1" dirty="0">
                <a:solidFill>
                  <a:srgbClr val="0070C0"/>
                </a:solidFill>
                <a:latin typeface="+mn-lt"/>
              </a:rPr>
              <a:t>Изградња градског колектора</a:t>
            </a:r>
            <a:br>
              <a:rPr lang="ru-RU" sz="32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</a:br>
            <a:endParaRPr lang="en-US" sz="4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099" y="1482724"/>
            <a:ext cx="10515601" cy="4878319"/>
          </a:xfrm>
        </p:spPr>
        <p:txBody>
          <a:bodyPr/>
          <a:lstStyle/>
          <a:p>
            <a:pPr algn="just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💰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Финансирање: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Пројекат је финансиран од стране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Владе РС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Министарства заштите животне средине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Вредност инвестиције: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464 милиона динара</a:t>
            </a:r>
          </a:p>
          <a:p>
            <a:pPr algn="just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📏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Техничке карактеристике: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Дужина колектора: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5150 метара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Капацитет: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1300 l/s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у кишном периоду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640 l/s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у сушном периоду</a:t>
            </a:r>
          </a:p>
          <a:p>
            <a:pPr algn="just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📅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Завршетак: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Радови су завршени у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децембру 2020. године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Објекат стављен у употребу у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априлу 2021. године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4F9D42-B3B8-85FE-F087-DA7860BAA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17592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96400" cy="1325563"/>
          </a:xfrm>
        </p:spPr>
        <p:txBody>
          <a:bodyPr/>
          <a:lstStyle/>
          <a:p>
            <a:pPr algn="ctr"/>
            <a:r>
              <a:rPr lang="sr-Cyrl-RS" sz="4000" b="1" dirty="0">
                <a:solidFill>
                  <a:srgbClr val="0070C0"/>
                </a:solidFill>
                <a:latin typeface="+mn-lt"/>
              </a:rPr>
              <a:t>Радови на изградњи градског колектора</a:t>
            </a:r>
            <a:br>
              <a:rPr lang="ru-RU" sz="40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</a:br>
            <a:endParaRPr lang="en-US" sz="40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" name="Content Placeholder 3" descr="DSC_013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485413"/>
            <a:ext cx="5826544" cy="38871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EF3F5A-CF58-CC34-0373-6723F9D3A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Content Placeholder 2">
            <a:extLst>
              <a:ext uri="{FF2B5EF4-FFF2-40B4-BE49-F238E27FC236}">
                <a16:creationId xmlns:a16="http://schemas.microsoft.com/office/drawing/2014/main" id="{D1523767-E105-E3F9-321C-C64DADCF52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870" y="1355969"/>
            <a:ext cx="3663743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489802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551504" cy="1325563"/>
          </a:xfrm>
        </p:spPr>
        <p:txBody>
          <a:bodyPr/>
          <a:lstStyle/>
          <a:p>
            <a:pPr algn="ctr"/>
            <a:r>
              <a:rPr lang="sr-Cyrl-RS" sz="4000" b="1" dirty="0">
                <a:solidFill>
                  <a:srgbClr val="0070C0"/>
                </a:solidFill>
                <a:latin typeface="+mn-lt"/>
              </a:rPr>
              <a:t>Радови на изградњи градског колектора</a:t>
            </a:r>
            <a:endParaRPr lang="en-US" sz="4000" dirty="0">
              <a:latin typeface="+mn-lt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499" y="1600200"/>
            <a:ext cx="4472057" cy="44365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99F03E-3CE5-7145-46CC-B41CFAED9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6BD93DF4-547D-EC2F-D263-CA738196DC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9" y="1573214"/>
            <a:ext cx="5801784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651519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680" y="1"/>
            <a:ext cx="10469880" cy="1507808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337944"/>
            <a:ext cx="9599809" cy="4803775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I фаза – објекти линије воде 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•	Изградња објеката линије воде финансирана од стране делегације Европске уније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•	Вредност инвестиције 10,4 милиона е</a:t>
            </a:r>
            <a:r>
              <a:rPr lang="sr-Cyrl-RS" dirty="0">
                <a:solidFill>
                  <a:schemeClr val="accent5">
                    <a:lumMod val="75000"/>
                  </a:schemeClr>
                </a:solidFill>
              </a:rPr>
              <a:t>в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ра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•	Пуштање у пробни рад линије воде финансирана од стране Владе РС, Министарства за заштиту животне средине у износу од 42 466 000 динара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•	Капацитет </a:t>
            </a:r>
            <a:r>
              <a:rPr lang="sr-Latn-RS" dirty="0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фазе, објекти линије воде са делимичним третманом муља, 86 000 ЕС</a:t>
            </a:r>
          </a:p>
          <a:p>
            <a:pPr marL="0" indent="0" algn="just">
              <a:buNone/>
            </a:pPr>
            <a:endParaRPr lang="sr-Latn-R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D2E86E-511C-94B1-5750-D185B4B06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468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680" y="1"/>
            <a:ext cx="10469880" cy="1507808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I фаза – објекти линије воде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337944"/>
            <a:ext cx="9599809" cy="4803775"/>
          </a:xfrm>
        </p:spPr>
        <p:txBody>
          <a:bodyPr/>
          <a:lstStyle/>
          <a:p>
            <a:pPr marL="0" indent="0" algn="just">
              <a:buNone/>
            </a:pPr>
            <a:endParaRPr lang="sr-Latn-R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D2E86E-511C-94B1-5750-D185B4B06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  <p:pic>
        <p:nvPicPr>
          <p:cNvPr id="5" name="Content Placeholder 3" descr="POSTROJENJE SADA.png">
            <a:extLst>
              <a:ext uri="{FF2B5EF4-FFF2-40B4-BE49-F238E27FC236}">
                <a16:creationId xmlns:a16="http://schemas.microsoft.com/office/drawing/2014/main" id="{0B8E1157-0322-815F-5F3E-5CCD28229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13" y="1282311"/>
            <a:ext cx="9428856" cy="4322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427286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530" y="365125"/>
            <a:ext cx="9899374" cy="1325563"/>
          </a:xfrm>
        </p:spPr>
        <p:txBody>
          <a:bodyPr/>
          <a:lstStyle/>
          <a:p>
            <a:pPr algn="ctr"/>
            <a:r>
              <a:rPr lang="sr-Cyrl-R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r>
              <a:rPr lang="sr-Latn-R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I фаза – објекти линије воде </a:t>
            </a:r>
            <a:br>
              <a:rPr lang="sr-Latn-R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endParaRPr lang="en-US" sz="3600" dirty="0">
              <a:latin typeface="+mn-lt"/>
            </a:endParaRPr>
          </a:p>
        </p:txBody>
      </p:sp>
      <p:pic>
        <p:nvPicPr>
          <p:cNvPr id="4" name="Content Placeholder 3" descr="vlcsnap-2018-11-13-12h25m55s05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7165" y="1325217"/>
            <a:ext cx="8746435" cy="44318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9842DD-A4E3-B07B-E20E-1AFBC621D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0734" y="217053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59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1285"/>
            <a:ext cx="10515600" cy="1325563"/>
          </a:xfrm>
        </p:spPr>
        <p:txBody>
          <a:bodyPr/>
          <a:lstStyle/>
          <a:p>
            <a:pPr algn="ctr"/>
            <a:r>
              <a:rPr kumimoji="0" lang="sr-Cyrl-R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Постројење за пречишћавање отпадних вода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3920" y="1414145"/>
            <a:ext cx="9320254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>
                <a:solidFill>
                  <a:srgbClr val="0070C0"/>
                </a:solidFill>
              </a:rPr>
              <a:t>II </a:t>
            </a:r>
            <a:r>
              <a:rPr lang="sr-Cyrl-RS" dirty="0">
                <a:solidFill>
                  <a:srgbClr val="0070C0"/>
                </a:solidFill>
              </a:rPr>
              <a:t>фаза – објекти линије муља </a:t>
            </a:r>
          </a:p>
          <a:p>
            <a:pPr marL="0" indent="0" algn="just">
              <a:buNone/>
            </a:pPr>
            <a:r>
              <a:rPr lang="sr-Cyrl-RS" dirty="0">
                <a:solidFill>
                  <a:srgbClr val="0070C0"/>
                </a:solidFill>
              </a:rPr>
              <a:t>•	Изградња објеката линије муља финансирана је од стране Владе РС, Министарства за заштиту животне средине</a:t>
            </a:r>
          </a:p>
          <a:p>
            <a:pPr marL="0" indent="0" algn="just">
              <a:buNone/>
            </a:pPr>
            <a:r>
              <a:rPr lang="sr-Cyrl-RS" dirty="0">
                <a:solidFill>
                  <a:srgbClr val="0070C0"/>
                </a:solidFill>
              </a:rPr>
              <a:t>•	Вредност инвестиције изградње је 497,5 милиона динара</a:t>
            </a:r>
          </a:p>
          <a:p>
            <a:pPr marL="0" indent="0" algn="just">
              <a:buNone/>
            </a:pPr>
            <a:r>
              <a:rPr lang="sr-Cyrl-RS" dirty="0">
                <a:solidFill>
                  <a:srgbClr val="0070C0"/>
                </a:solidFill>
              </a:rPr>
              <a:t>•	Капацитет </a:t>
            </a:r>
            <a:r>
              <a:rPr lang="en-US" dirty="0">
                <a:solidFill>
                  <a:srgbClr val="0070C0"/>
                </a:solidFill>
              </a:rPr>
              <a:t>II </a:t>
            </a:r>
            <a:r>
              <a:rPr lang="sr-Cyrl-RS" dirty="0">
                <a:solidFill>
                  <a:srgbClr val="0070C0"/>
                </a:solidFill>
              </a:rPr>
              <a:t>фазе, објекти линије муља са анаеробном дигестијом,   86 000 ЕС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83F0A5-A5F3-EF18-8663-D43B9D897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7437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8783"/>
            <a:ext cx="10515600" cy="927653"/>
          </a:xfrm>
        </p:spPr>
        <p:txBody>
          <a:bodyPr/>
          <a:lstStyle/>
          <a:p>
            <a:pPr algn="ctr"/>
            <a:r>
              <a:rPr kumimoji="0" lang="sr-Cyrl-R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Постројење за пречишћавање отпадних вода</a:t>
            </a:r>
            <a:br>
              <a:rPr kumimoji="0" lang="sr-Latn-R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II фаза – објекти линије муља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098" name="Picture 2" descr="D:\PREZENTACIJA - NALAS\FOTOGRAFIJE\Photos 2\OBJETI LINIJE MULJA 1\linija mulja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836" y="1198218"/>
            <a:ext cx="7765773" cy="44615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9EC544-C16D-4712-FD38-A2DA21998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2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40" y="227965"/>
            <a:ext cx="10515600" cy="1325563"/>
          </a:xfrm>
        </p:spPr>
        <p:txBody>
          <a:bodyPr/>
          <a:lstStyle/>
          <a:p>
            <a:pPr algn="ctr"/>
            <a:r>
              <a:rPr kumimoji="0" lang="sr-Cyrl-R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Постројење за пречишћавање отпадних вода</a:t>
            </a:r>
            <a:br>
              <a:rPr kumimoji="0" lang="sr-Latn-R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II фаза – објекти линије муља</a:t>
            </a:r>
            <a:endParaRPr lang="en-US" sz="36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620AD1-2A40-891C-7822-9E038020E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3058F5D-6587-51A6-42A2-067DC9AC7B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97496" y="1417983"/>
            <a:ext cx="8468139" cy="473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878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- II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фаза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ППОВ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,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 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изграђени објекти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)</a:t>
            </a:r>
            <a:endParaRPr lang="en-US" sz="3200" dirty="0"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333500"/>
            <a:ext cx="10515600" cy="4843463"/>
          </a:xfrm>
        </p:spPr>
        <p:txBody>
          <a:bodyPr/>
          <a:lstStyle/>
          <a:p>
            <a:pPr marL="0" indent="0" algn="ctr">
              <a:buNone/>
            </a:pPr>
            <a:r>
              <a:rPr lang="sr-Cyrl-RS" dirty="0">
                <a:solidFill>
                  <a:schemeClr val="accent5">
                    <a:lumMod val="75000"/>
                  </a:schemeClr>
                </a:solidFill>
              </a:rPr>
              <a:t>Дигестори </a:t>
            </a:r>
            <a:r>
              <a:rPr lang="sr-Latn-RS" dirty="0">
                <a:solidFill>
                  <a:schemeClr val="accent5">
                    <a:lumMod val="75000"/>
                  </a:schemeClr>
                </a:solidFill>
              </a:rPr>
              <a:t>(D1 </a:t>
            </a:r>
            <a:r>
              <a:rPr lang="sr-Cyrl-RS" dirty="0">
                <a:solidFill>
                  <a:schemeClr val="accent5">
                    <a:lumMod val="75000"/>
                  </a:schemeClr>
                </a:solidFill>
              </a:rPr>
              <a:t>и</a:t>
            </a:r>
            <a:r>
              <a:rPr lang="sr-Latn-RS" dirty="0">
                <a:solidFill>
                  <a:schemeClr val="accent5">
                    <a:lumMod val="75000"/>
                  </a:schemeClr>
                </a:solidFill>
              </a:rPr>
              <a:t> D2) </a:t>
            </a:r>
            <a:r>
              <a:rPr lang="sr-Cyrl-RS" dirty="0">
                <a:solidFill>
                  <a:schemeClr val="accent5">
                    <a:lumMod val="75000"/>
                  </a:schemeClr>
                </a:solidFill>
              </a:rPr>
              <a:t>са машинском просторијом</a:t>
            </a:r>
            <a:endParaRPr lang="sr-Latn-RS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6627" name="Picture 3" descr="D:\PREZENTACIJA - NALAS\FOTOGRAFIJE\Photos 2\OBJETI LINIJE MULJA 1\digestori i mašinska prostorija , linija mu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828270"/>
            <a:ext cx="6413500" cy="42756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E8B4E7-D98A-AAA4-C0DB-E4C487B5E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299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6575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- II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фаза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ППОВ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,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 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изграђени објекти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)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6800"/>
            <a:ext cx="10515600" cy="5110163"/>
          </a:xfrm>
        </p:spPr>
        <p:txBody>
          <a:bodyPr/>
          <a:lstStyle/>
          <a:p>
            <a:pPr marL="0" indent="0" algn="ctr">
              <a:buNone/>
            </a:pPr>
            <a:r>
              <a:rPr lang="sr-Cyrl-RS" dirty="0">
                <a:solidFill>
                  <a:schemeClr val="accent5">
                    <a:lumMod val="75000"/>
                  </a:schemeClr>
                </a:solidFill>
              </a:rPr>
              <a:t>дигестори</a:t>
            </a:r>
            <a:r>
              <a:rPr lang="sr-Latn-RS" dirty="0">
                <a:solidFill>
                  <a:schemeClr val="accent5">
                    <a:lumMod val="75000"/>
                  </a:schemeClr>
                </a:solidFill>
              </a:rPr>
              <a:t> (D1 </a:t>
            </a:r>
            <a:r>
              <a:rPr lang="sr-Cyrl-RS" dirty="0">
                <a:solidFill>
                  <a:schemeClr val="accent5">
                    <a:lumMod val="75000"/>
                  </a:schemeClr>
                </a:solidFill>
              </a:rPr>
              <a:t>и</a:t>
            </a:r>
            <a:r>
              <a:rPr lang="sr-Latn-RS" dirty="0">
                <a:solidFill>
                  <a:schemeClr val="accent5">
                    <a:lumMod val="75000"/>
                  </a:schemeClr>
                </a:solidFill>
              </a:rPr>
              <a:t> D2) </a:t>
            </a:r>
            <a:r>
              <a:rPr lang="sr-Cyrl-RS" dirty="0">
                <a:solidFill>
                  <a:schemeClr val="accent5">
                    <a:lumMod val="75000"/>
                  </a:schemeClr>
                </a:solidFill>
              </a:rPr>
              <a:t>са машинском просторијом</a:t>
            </a:r>
            <a:endParaRPr lang="sr-Latn-RS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27651" name="Picture 3" descr="D:\PREZENTACIJA - NALAS\FOTOGRAFIJE\Photos 2\OBJETI LINIJE MULJA 1\digestori , linija mu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263" y="1701800"/>
            <a:ext cx="6987336" cy="3924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0A5311-8937-4616-1C29-47BA35671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380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1301"/>
            <a:ext cx="10515600" cy="774699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- II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фаза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ППОВ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,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 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изграђени објекти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)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79500"/>
            <a:ext cx="10515600" cy="5097463"/>
          </a:xfrm>
        </p:spPr>
        <p:txBody>
          <a:bodyPr/>
          <a:lstStyle/>
          <a:p>
            <a:pPr marL="0" indent="0" algn="ctr">
              <a:buNone/>
            </a:pPr>
            <a:r>
              <a:rPr lang="sr-Cyrl-RS" dirty="0">
                <a:solidFill>
                  <a:schemeClr val="accent5">
                    <a:lumMod val="75000"/>
                  </a:schemeClr>
                </a:solidFill>
              </a:rPr>
              <a:t>Дигестор и резервоар дигестованог муља</a:t>
            </a:r>
            <a:endParaRPr lang="sr-Latn-RS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28674" name="Picture 2" descr="D:\PREZENTACIJA - NALAS\FOTOGRAFIJE\Photos 2\OBJETI LINIJE MULJA 1\digestor i bazen mešanih muljava, linija mu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663" y="1625600"/>
            <a:ext cx="7349140" cy="412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F1E11D-5199-2B04-54CB-AA368EB60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465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1975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- II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фаза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ППОВ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,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 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изграђени објекти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)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8400"/>
            <a:ext cx="10515600" cy="5008563"/>
          </a:xfrm>
        </p:spPr>
        <p:txBody>
          <a:bodyPr/>
          <a:lstStyle/>
          <a:p>
            <a:pPr marL="0" indent="0" algn="ctr">
              <a:buNone/>
            </a:pPr>
            <a:r>
              <a:rPr lang="sr-Cyrl-RS" dirty="0">
                <a:solidFill>
                  <a:schemeClr val="accent5">
                    <a:lumMod val="75000"/>
                  </a:schemeClr>
                </a:solidFill>
              </a:rPr>
              <a:t>Гасна купола на дигестору</a:t>
            </a:r>
            <a:endParaRPr lang="sr-Latn-RS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sr-Latn-RS" dirty="0"/>
              <a:t> </a:t>
            </a:r>
            <a:endParaRPr lang="en-US" dirty="0"/>
          </a:p>
        </p:txBody>
      </p:sp>
      <p:pic>
        <p:nvPicPr>
          <p:cNvPr id="29698" name="Picture 2" descr="D:\PREZENTACIJA - NALAS\FOTOGRAFIJE\Photos 2\OBJETI LINIJE MULJA 1\gasna kupola na digestoru, linija mu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1658936"/>
            <a:ext cx="6210300" cy="4140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9B6A44-E1BA-C11E-E332-14DADFBC6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961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8175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- II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фаза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ППОВ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,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 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изграђени објекти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)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1900"/>
            <a:ext cx="10515600" cy="4945063"/>
          </a:xfrm>
        </p:spPr>
        <p:txBody>
          <a:bodyPr/>
          <a:lstStyle/>
          <a:p>
            <a:pPr marL="0" indent="0" algn="ctr">
              <a:buNone/>
            </a:pPr>
            <a:r>
              <a:rPr lang="sr-Cyrl-RS" dirty="0">
                <a:solidFill>
                  <a:schemeClr val="accent5">
                    <a:lumMod val="75000"/>
                  </a:schemeClr>
                </a:solidFill>
              </a:rPr>
              <a:t>Резервоар биогаса и гасна бакља</a:t>
            </a:r>
            <a:endParaRPr lang="sr-Latn-RS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sr-Latn-RS" dirty="0"/>
              <a:t> </a:t>
            </a:r>
            <a:endParaRPr lang="en-US" dirty="0"/>
          </a:p>
        </p:txBody>
      </p:sp>
      <p:pic>
        <p:nvPicPr>
          <p:cNvPr id="30722" name="Picture 2" descr="D:\PREZENTACIJA - NALAS\FOTOGRAFIJE\Photos 2\OBJETI LINIJE MULJA 1\rezervoar biogasa i gasna baklja, linija mulja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145" y="1811866"/>
            <a:ext cx="6114255" cy="40761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FB8DCB-44A2-BCE6-23E7-B35B131E8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447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5475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- II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фаза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ППОВ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,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 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изграђени објекти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)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5700"/>
            <a:ext cx="10515600" cy="5021263"/>
          </a:xfrm>
        </p:spPr>
        <p:txBody>
          <a:bodyPr/>
          <a:lstStyle/>
          <a:p>
            <a:pPr marL="0" indent="0" algn="ctr">
              <a:buNone/>
            </a:pPr>
            <a:r>
              <a:rPr lang="sr-Cyrl-RS" dirty="0">
                <a:solidFill>
                  <a:schemeClr val="accent5">
                    <a:lumMod val="75000"/>
                  </a:schemeClr>
                </a:solidFill>
              </a:rPr>
              <a:t>Техничка зграда са опремом за угушћивање муља</a:t>
            </a:r>
            <a:endParaRPr lang="sr-Latn-RS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33794" name="Picture 2" descr="D:\PREZENTACIJA - NALAS\FOTOGRAFIJE\Photos 2\OBJETI LINIJE MULJA 1\tehnička zgrada noću 3, linija mu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832" y="1625600"/>
            <a:ext cx="5774268" cy="4330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552BDF-1D47-CC6B-B376-6176557E4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811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2675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- II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фаза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ППОВ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,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 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изграђени објекти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)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0500"/>
            <a:ext cx="10515600" cy="4716463"/>
          </a:xfrm>
        </p:spPr>
        <p:txBody>
          <a:bodyPr/>
          <a:lstStyle/>
          <a:p>
            <a:pPr marL="0" indent="0" algn="ctr">
              <a:buNone/>
            </a:pPr>
            <a:r>
              <a:rPr lang="sr-Cyrl-RS" dirty="0">
                <a:solidFill>
                  <a:schemeClr val="accent5">
                    <a:lumMod val="75000"/>
                  </a:schemeClr>
                </a:solidFill>
              </a:rPr>
              <a:t>Гас генератори</a:t>
            </a:r>
            <a:endParaRPr lang="sr-Latn-RS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5842" name="Picture 2" descr="D:\PREZENTACIJA - NALAS\FOTOGRAFIJE\Photos 2\OBJETI LINIJE MULJA 1\SOL_79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00" y="2026708"/>
            <a:ext cx="5856288" cy="3904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4235E5-983A-4F78-0920-E83AE3E6E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37426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6775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- II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фаза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ППОВ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,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 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изграђени објекти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)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8100"/>
            <a:ext cx="10515600" cy="4868863"/>
          </a:xfrm>
        </p:spPr>
        <p:txBody>
          <a:bodyPr/>
          <a:lstStyle/>
          <a:p>
            <a:pPr marL="0" indent="0" algn="ctr">
              <a:buNone/>
            </a:pPr>
            <a:r>
              <a:rPr lang="sr-Cyrl-RS" dirty="0">
                <a:solidFill>
                  <a:schemeClr val="accent5">
                    <a:lumMod val="75000"/>
                  </a:schemeClr>
                </a:solidFill>
              </a:rPr>
              <a:t>машинска опрема</a:t>
            </a:r>
            <a:endParaRPr lang="sr-Latn-RS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6866" name="Picture 2" descr="D:\PREZENTACIJA - NALAS\FOTOGRAFIJE\Photos 2\OBJETI LINIJE MULJA 1\mašinska i elektrooprema gasgeneratora, linija mu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1896003"/>
            <a:ext cx="5564188" cy="37094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867" name="Picture 3" descr="D:\PREZENTACIJA - NALAS\FOTOGRAFIJE\Photos 2\OBJETI LINIJE MULJA 1\mašinska oprema tehničke zgrad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88" y="1896002"/>
            <a:ext cx="5564189" cy="37094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F49C61-7423-5E2E-3BAA-6ACC75047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54556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7375"/>
          </a:xfrm>
        </p:spPr>
        <p:txBody>
          <a:bodyPr/>
          <a:lstStyle/>
          <a:p>
            <a:pPr algn="ctr"/>
            <a:r>
              <a:rPr lang="sr-Cyrl-RS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Latn-RS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- II </a:t>
            </a:r>
            <a:r>
              <a:rPr lang="sr-Cyrl-RS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фаза</a:t>
            </a:r>
            <a:r>
              <a:rPr lang="sr-Latn-RS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sr-Cyrl-RS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ППОВ</a:t>
            </a:r>
            <a:r>
              <a:rPr lang="sr-Latn-RS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, </a:t>
            </a:r>
            <a:r>
              <a:rPr lang="sr-Cyrl-RS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 </a:t>
            </a:r>
            <a:r>
              <a:rPr lang="sr-Latn-RS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</a:t>
            </a:r>
            <a:r>
              <a:rPr lang="sr-Cyrl-RS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изграђени објекти)</a:t>
            </a:r>
            <a:endParaRPr lang="en-US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92200"/>
            <a:ext cx="10515600" cy="5084763"/>
          </a:xfrm>
        </p:spPr>
        <p:txBody>
          <a:bodyPr/>
          <a:lstStyle/>
          <a:p>
            <a:pPr marL="0" indent="0" algn="ctr">
              <a:buNone/>
            </a:pPr>
            <a:r>
              <a:rPr lang="sr-Cyrl-RS" dirty="0">
                <a:solidFill>
                  <a:schemeClr val="accent5">
                    <a:lumMod val="75000"/>
                  </a:schemeClr>
                </a:solidFill>
              </a:rPr>
              <a:t>машинска опрема</a:t>
            </a:r>
            <a:endParaRPr lang="sr-Latn-RS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7890" name="Picture 2" descr="D:\PREZENTACIJA - NALAS\FOTOGRAFIJE\Photos 2\OBJETI LINIJE MULJA 1\mašinska i elektrooprema tehničke zgrade, linija mu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540" y="1549400"/>
            <a:ext cx="6877048" cy="45846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0BD76B-10D3-037D-7A28-DF0CFE9E9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17912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275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- II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фаза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ППОВ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, 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 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изграђени објекти)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1900"/>
            <a:ext cx="10515600" cy="4945063"/>
          </a:xfrm>
        </p:spPr>
        <p:txBody>
          <a:bodyPr/>
          <a:lstStyle/>
          <a:p>
            <a:pPr marL="0" indent="0" algn="ctr">
              <a:buNone/>
            </a:pPr>
            <a:r>
              <a:rPr lang="sr-Latn-RS" dirty="0">
                <a:solidFill>
                  <a:schemeClr val="accent5">
                    <a:lumMod val="75000"/>
                  </a:schemeClr>
                </a:solidFill>
              </a:rPr>
              <a:t>SCADA </a:t>
            </a:r>
            <a:r>
              <a:rPr lang="sr-Cyrl-RS" dirty="0">
                <a:solidFill>
                  <a:schemeClr val="accent5">
                    <a:lumMod val="75000"/>
                  </a:schemeClr>
                </a:solidFill>
              </a:rPr>
              <a:t>систем</a:t>
            </a:r>
            <a:r>
              <a:rPr lang="sr-Latn-RS" dirty="0">
                <a:solidFill>
                  <a:schemeClr val="accent5">
                    <a:lumMod val="75000"/>
                  </a:schemeClr>
                </a:solidFill>
              </a:rPr>
              <a:t>,PLC</a:t>
            </a:r>
          </a:p>
          <a:p>
            <a:pPr marL="0" indent="0" algn="ctr">
              <a:buNone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9938" name="Picture 2" descr="D:\PREZENTACIJA - NALAS\FOTOGRAFIJE\Photos 2\OBJETI LINIJE MULJA 1\SCADA, linija mulj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03" y="1930400"/>
            <a:ext cx="5360193" cy="3573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9939" name="Picture 3" descr="D:\PREZENTACIJA - NALAS\FOTOGRAFIJE\Photos 2\OBJETI LINIJE MULJA 1\SCADA 1, linija mulj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1" y="1930399"/>
            <a:ext cx="5295899" cy="35305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2310FA-856D-05D4-5B44-BFAF6186C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31674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40" y="0"/>
            <a:ext cx="9569329" cy="1325563"/>
          </a:xfrm>
        </p:spPr>
        <p:txBody>
          <a:bodyPr/>
          <a:lstStyle/>
          <a:p>
            <a:pPr algn="ctr"/>
            <a:r>
              <a:rPr lang="sr-Cyrl-R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160" y="1475105"/>
            <a:ext cx="10515600" cy="5382895"/>
          </a:xfrm>
        </p:spPr>
        <p:txBody>
          <a:bodyPr/>
          <a:lstStyle/>
          <a:p>
            <a:pPr algn="just"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🌍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Локација: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Површина од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7,5 ха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Налази се у атару села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Богојевце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 ушћу реке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Ветернице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Јужну Мораву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🏗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Намена ППОВ: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Пречишћавање отпадних вода из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града Лесковца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околних насеља која гравитирају граду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Производња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биогаса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 муља за потребе производње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електричне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топлотне енергије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💧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Порекло отпадних вода: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Комуналне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атмосферске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индустријске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воде са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предтретманом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sr-Latn-RS" sz="34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endParaRPr lang="sr-Latn-RS" sz="34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endParaRPr lang="sr-Latn-RS" sz="34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endParaRPr lang="sr-Latn-RS" sz="3400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3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AD61B8-E9E4-A889-6838-56F68D8CC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4758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187326"/>
            <a:ext cx="10515600" cy="625474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воде 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технологија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)</a:t>
            </a:r>
            <a:endParaRPr lang="en-US" sz="3200" b="1" dirty="0">
              <a:latin typeface="+mn-lt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876300" y="939800"/>
            <a:ext cx="10515600" cy="5008563"/>
          </a:xfrm>
        </p:spPr>
        <p:txBody>
          <a:bodyPr/>
          <a:lstStyle/>
          <a:p>
            <a:pPr marL="0" indent="0">
              <a:buNone/>
            </a:pPr>
            <a:r>
              <a:rPr lang="ru-RU" altLang="en-US" b="1" dirty="0">
                <a:solidFill>
                  <a:srgbClr val="0070C0"/>
                </a:solidFill>
              </a:rPr>
              <a:t>Третман воде се састоји од </a:t>
            </a:r>
            <a:r>
              <a:rPr lang="ru-RU" altLang="en-US" b="1" dirty="0">
                <a:solidFill>
                  <a:srgbClr val="FF0000"/>
                </a:solidFill>
              </a:rPr>
              <a:t>прелиминарног, примарног и секундарног третмана воде</a:t>
            </a:r>
          </a:p>
          <a:p>
            <a:pPr algn="just"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🔧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 прелиминарног третмана: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Уклања грубе и интерне материје на: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Грубим решеткама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финим решеткама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песколову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Груби и интерни материјал се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испира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компактује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одвози на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санитарну депонију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📊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Подаци за 2024. годину: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2024. години на санитарну депонију одвезено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437 контејнера инертног отпада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(просечно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 контејнера месечно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🛡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Циљ прелиминарног третмана: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Заштита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машинске опреме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пумпи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вентила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осталог од оштећења</a:t>
            </a:r>
          </a:p>
          <a:p>
            <a:pPr marL="0" indent="0">
              <a:buNone/>
            </a:pPr>
            <a:endParaRPr lang="ru-RU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3DA785-9350-FE38-CD5D-76E8A3744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1601"/>
            <a:ext cx="9432235" cy="914399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воде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65200"/>
            <a:ext cx="10515600" cy="5211763"/>
          </a:xfrm>
        </p:spPr>
        <p:txBody>
          <a:bodyPr/>
          <a:lstStyle/>
          <a:p>
            <a:pPr marL="0" indent="0" algn="ctr">
              <a:buNone/>
            </a:pPr>
            <a:r>
              <a:rPr lang="sr-Cyrl-RS" b="1" dirty="0">
                <a:solidFill>
                  <a:srgbClr val="FF0000"/>
                </a:solidFill>
              </a:rPr>
              <a:t>ПРЕЛИМИНАРНИ ТРЕТМАН ВОДЕ </a:t>
            </a:r>
            <a:r>
              <a:rPr lang="sr-Latn-RS" b="1" dirty="0">
                <a:solidFill>
                  <a:srgbClr val="FF0000"/>
                </a:solidFill>
              </a:rPr>
              <a:t>             </a:t>
            </a:r>
            <a:endParaRPr lang="sr-Cyrl-R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r-Cyrl-RS" b="1" dirty="0">
                <a:solidFill>
                  <a:schemeClr val="accent5">
                    <a:lumMod val="75000"/>
                  </a:schemeClr>
                </a:solidFill>
              </a:rPr>
              <a:t>    грубе решетке                                        фине решетке</a:t>
            </a:r>
            <a:endParaRPr lang="sr-Latn-R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2257939"/>
            <a:ext cx="4980941" cy="3735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D:\PREZENTACIJA - NALAS\FOTOGRAFIJE\Pustanje u rad linije vode i linije mulja\IMG_20220507_131021.jpg">
            <a:extLst>
              <a:ext uri="{FF2B5EF4-FFF2-40B4-BE49-F238E27FC236}">
                <a16:creationId xmlns:a16="http://schemas.microsoft.com/office/drawing/2014/main" id="{1546BD0B-C25A-ED03-EEC2-3A07FBB51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835" y="2257939"/>
            <a:ext cx="4638261" cy="3735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643196-5C69-178C-E1C1-5E80DE9F7B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767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97199-4D03-A7D2-ADA1-DB70462E3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78BD6-CEA7-7AD7-0C76-7B50CEEEE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87326"/>
            <a:ext cx="10515600" cy="625474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воде 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технологија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)</a:t>
            </a:r>
            <a:endParaRPr lang="en-US" sz="3200" b="1" dirty="0">
              <a:latin typeface="+mn-lt"/>
            </a:endParaRP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1FCB378D-36E7-3EC8-DA47-F8D05C6B8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939800"/>
            <a:ext cx="10515600" cy="5008563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en-US" b="1" dirty="0">
                <a:solidFill>
                  <a:srgbClr val="FF0000"/>
                </a:solidFill>
              </a:rPr>
              <a:t>ПРЕЛИМИНАРНИ ТРЕТМАН ВОДЕ </a:t>
            </a:r>
          </a:p>
          <a:p>
            <a:pPr marL="0" indent="0">
              <a:buNone/>
            </a:pPr>
            <a:r>
              <a:rPr lang="ru-RU" altLang="en-US" b="1" dirty="0">
                <a:solidFill>
                  <a:schemeClr val="accent5">
                    <a:lumMod val="75000"/>
                  </a:schemeClr>
                </a:solidFill>
              </a:rPr>
              <a:t>       </a:t>
            </a:r>
            <a:r>
              <a:rPr lang="ru-RU" altLang="en-US" sz="2400" b="1" dirty="0">
                <a:solidFill>
                  <a:schemeClr val="accent5">
                    <a:lumMod val="75000"/>
                  </a:schemeClr>
                </a:solidFill>
              </a:rPr>
              <a:t>Уклањање инертног отпада на грубим  решеткама у кишном периоду</a:t>
            </a:r>
          </a:p>
          <a:p>
            <a:pPr marL="0" indent="0">
              <a:buNone/>
            </a:pPr>
            <a:endParaRPr lang="ru-RU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A52125-FE21-BF46-01FD-018F0C531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F4F2A1-BFDB-3DDE-1BE1-E255D5030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984" y="1908314"/>
            <a:ext cx="9004786" cy="41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21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93F6C-5CC8-9696-E605-E64781989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0C75B-A086-E42A-0D71-3C7A9C50E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87326"/>
            <a:ext cx="10515600" cy="625474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воде 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технологија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)</a:t>
            </a:r>
            <a:endParaRPr lang="en-US" sz="3200" b="1" dirty="0">
              <a:latin typeface="+mn-lt"/>
            </a:endParaRP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4E4F7723-9245-17AE-1CE4-2D8EC7609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939800"/>
            <a:ext cx="10515600" cy="5008563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en-US" b="1" dirty="0">
                <a:solidFill>
                  <a:srgbClr val="FF0000"/>
                </a:solidFill>
              </a:rPr>
              <a:t>ПРЕЛИМИНАРНИ ТРЕТМАН ВОДЕ </a:t>
            </a:r>
          </a:p>
          <a:p>
            <a:pPr marL="0" indent="0">
              <a:buNone/>
            </a:pPr>
            <a:r>
              <a:rPr lang="ru-RU" altLang="en-US" b="1" dirty="0">
                <a:solidFill>
                  <a:schemeClr val="accent5">
                    <a:lumMod val="75000"/>
                  </a:schemeClr>
                </a:solidFill>
              </a:rPr>
              <a:t>                     </a:t>
            </a:r>
            <a:r>
              <a:rPr lang="ru-RU" altLang="en-US" sz="2400" b="1" dirty="0">
                <a:solidFill>
                  <a:schemeClr val="accent5">
                    <a:lumMod val="75000"/>
                  </a:schemeClr>
                </a:solidFill>
              </a:rPr>
              <a:t>Уклањање инертног материјала на песколову</a:t>
            </a:r>
          </a:p>
          <a:p>
            <a:pPr marL="0" indent="0">
              <a:buNone/>
            </a:pPr>
            <a:endParaRPr lang="ru-RU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B0C1A9-4002-E367-6A88-5F9FABEC5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8E3AF2-C88B-86FD-6873-C46A73F82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523" y="2186609"/>
            <a:ext cx="7792278" cy="3761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817624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99A39-587F-5355-B9B1-8E7C7E083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43CBF-C71A-2D76-C39F-7C95B25EF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87326"/>
            <a:ext cx="10515600" cy="625474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воде 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</a:t>
            </a: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технологија</a:t>
            </a:r>
            <a: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)</a:t>
            </a:r>
            <a:endParaRPr lang="en-US" sz="3200" b="1" dirty="0">
              <a:latin typeface="+mn-lt"/>
            </a:endParaRP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76682DC5-2E50-5E81-F333-88458BB3B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099" y="1252330"/>
            <a:ext cx="5850901" cy="4207567"/>
          </a:xfrm>
        </p:spPr>
        <p:txBody>
          <a:bodyPr/>
          <a:lstStyle/>
          <a:p>
            <a:pPr>
              <a:buNone/>
            </a:pPr>
            <a:r>
              <a:rPr lang="sr-Latn-RS" dirty="0"/>
              <a:t> </a:t>
            </a:r>
            <a:r>
              <a:rPr lang="sr-Cyrl-RS" b="1" dirty="0">
                <a:solidFill>
                  <a:srgbClr val="FF0000"/>
                </a:solidFill>
              </a:rPr>
              <a:t>Процес примарног третмана</a:t>
            </a:r>
            <a:r>
              <a:rPr lang="sr-Cyrl-RS" b="1" dirty="0"/>
              <a:t>:</a:t>
            </a:r>
            <a:endParaRPr lang="sr-Cyrl-RS" dirty="0"/>
          </a:p>
          <a:p>
            <a:pPr>
              <a:buNone/>
            </a:pPr>
            <a:r>
              <a:rPr lang="sr-Latn-RS" dirty="0"/>
              <a:t>🔬 </a:t>
            </a:r>
            <a:r>
              <a:rPr lang="sr-Cyrl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Резултати примарног третмана:</a:t>
            </a:r>
            <a:endParaRPr lang="sr-Cyrl-R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Уклоњен</a:t>
            </a:r>
            <a:r>
              <a:rPr lang="sr-Latn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</a:t>
            </a:r>
            <a:r>
              <a:rPr lang="sr-Cyrl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једињења азота и фосфора</a:t>
            </a:r>
            <a:endParaRPr lang="sr-Cyrl-R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 органског загађења (БПК5)</a:t>
            </a:r>
            <a:endParaRPr lang="sr-Cyrl-R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55-60% суспендованих материја</a:t>
            </a:r>
            <a:endParaRPr lang="sr-Cyrl-R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sr-Latn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🌱 </a:t>
            </a:r>
            <a:r>
              <a:rPr lang="sr-Cyrl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Циљ примарног третмана:</a:t>
            </a:r>
            <a:endParaRPr lang="sr-Cyrl-R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Смањење оптерећења у води пре процеса </a:t>
            </a:r>
            <a:r>
              <a:rPr lang="sr-Cyrl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биоаерације</a:t>
            </a:r>
            <a:endParaRPr lang="sr-Cyrl-R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Стварање повољнијих услова за формирање </a:t>
            </a:r>
            <a:r>
              <a:rPr lang="sr-Cyrl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биологије</a:t>
            </a:r>
            <a:endParaRPr lang="sr-Cyrl-R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38CC1E-8FD3-F9BF-D10F-B9E10D4F8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1F20C0-7967-0FF2-43C3-CF66E6A6C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97496"/>
            <a:ext cx="4916557" cy="410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37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7124C-81D2-4F33-A0ED-5EC94F651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763A3-F9D0-4229-3FEF-6447090C0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301"/>
            <a:ext cx="10515600" cy="952500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воде</a:t>
            </a:r>
            <a:endParaRPr lang="en-US" sz="3200" dirty="0">
              <a:latin typeface="+mn-lt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8AF1DB-AD61-8B94-BC9F-95986A3F3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31068"/>
            <a:ext cx="10002078" cy="4995863"/>
          </a:xfrm>
        </p:spPr>
        <p:txBody>
          <a:bodyPr/>
          <a:lstStyle/>
          <a:p>
            <a:pPr>
              <a:buNone/>
            </a:pPr>
            <a:r>
              <a:rPr lang="sr-Cyrl-RS" b="1" dirty="0">
                <a:solidFill>
                  <a:srgbClr val="FF0000"/>
                </a:solidFill>
              </a:rPr>
              <a:t>Процес секундарног третмана</a:t>
            </a:r>
            <a:r>
              <a:rPr lang="sr-Cyrl-RS" b="1" dirty="0"/>
              <a:t>:</a:t>
            </a:r>
            <a:endParaRPr lang="sr-Cyrl-RS" dirty="0"/>
          </a:p>
          <a:p>
            <a:pPr>
              <a:buFont typeface="Arial" panose="020B0604020202020204" pitchFamily="34" charset="0"/>
              <a:buChar char="•"/>
            </a:pPr>
            <a:r>
              <a:rPr lang="sr-Cyrl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Биолошко уклањање органских материја</a:t>
            </a: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процесу </a:t>
            </a:r>
            <a:r>
              <a:rPr lang="sr-Cyrl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активног муља</a:t>
            </a:r>
            <a:endParaRPr lang="sr-Cyrl-R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Инкорпорирана је и: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Редукција органског загађења</a:t>
            </a:r>
            <a:endParaRPr lang="sr-Cyrl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Уклањање азота</a:t>
            </a:r>
            <a:r>
              <a:rPr lang="sr-Cyrl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(нитрификација-денитрификација) у </a:t>
            </a:r>
            <a:r>
              <a:rPr lang="sr-Cyrl-R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аеробним базенима</a:t>
            </a:r>
            <a:endParaRPr lang="sr-Cyrl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Уклањање фосфора</a:t>
            </a:r>
            <a:r>
              <a:rPr lang="sr-Cyrl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sr-Cyrl-R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анаеробним базенима</a:t>
            </a:r>
            <a:endParaRPr lang="sr-Cyrl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sr-Latn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🧫 </a:t>
            </a:r>
            <a:r>
              <a:rPr lang="sr-Cyrl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Активни муљ:</a:t>
            </a:r>
            <a:endParaRPr lang="sr-Cyrl-R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Водена средина где се, уз </a:t>
            </a:r>
            <a:r>
              <a:rPr lang="sr-Cyrl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повећану концентрацију кисеоника</a:t>
            </a: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sr-Cyrl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константно мешање отпадне воде</a:t>
            </a: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sr-Cyrl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рециркулационог муља</a:t>
            </a: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развијају </a:t>
            </a:r>
            <a:r>
              <a:rPr lang="sr-Cyrl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микроорганизми</a:t>
            </a:r>
            <a:endParaRPr lang="sr-Cyrl-R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EF40CA-58E4-A1B0-A821-ACB104807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9290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1301"/>
            <a:ext cx="10515600" cy="952500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воде</a:t>
            </a:r>
            <a:endParaRPr lang="en-US" sz="3200" dirty="0">
              <a:latin typeface="+mn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5099" y="1181100"/>
            <a:ext cx="5091406" cy="5435599"/>
          </a:xfrm>
        </p:spPr>
        <p:txBody>
          <a:bodyPr/>
          <a:lstStyle/>
          <a:p>
            <a:pPr>
              <a:buNone/>
            </a:pPr>
            <a:r>
              <a:rPr lang="ru-RU" dirty="0"/>
              <a:t>🦠 </a:t>
            </a:r>
            <a:r>
              <a:rPr lang="ru-RU" b="1" dirty="0">
                <a:solidFill>
                  <a:srgbClr val="FF0000"/>
                </a:solidFill>
              </a:rPr>
              <a:t>Кључна улога микроорганизама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Пречишћавање зависи од способности микроорганизама да: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Уклонe и утроше отпадне материје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Формирају флокуле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(групе микроорганизама и органске материје)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Исталоже се у секундарним таложницима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9A96FC-0467-F2C7-8AD5-19C116B38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BB7190-C50C-57E7-3F72-3D9BA4516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098348"/>
            <a:ext cx="4990581" cy="27316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4CADFA-B26C-135E-23EC-1BCA3FFBE7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175" y="1267735"/>
            <a:ext cx="5091406" cy="283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7709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sr-Cyrl-RS" sz="40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774" y="1206500"/>
            <a:ext cx="6551661" cy="5060615"/>
          </a:xfrm>
        </p:spPr>
        <p:txBody>
          <a:bodyPr rtlCol="0">
            <a:normAutofit lnSpcReduction="10000"/>
          </a:bodyPr>
          <a:lstStyle/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rgbClr val="FF0000"/>
                </a:solidFill>
              </a:rPr>
              <a:t>ИНДУСТРИЈСКЕ ОТПАДНЕ ВОДЕ</a:t>
            </a:r>
          </a:p>
          <a:p>
            <a:pPr algn="just">
              <a:buNone/>
            </a:pPr>
            <a:r>
              <a:rPr lang="ru-RU" dirty="0"/>
              <a:t>⚖️ </a:t>
            </a:r>
            <a:r>
              <a:rPr lang="ru-RU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Законска обавеза:</a:t>
            </a:r>
            <a:endParaRPr lang="ru-RU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Сваки загађивач је дужан да пре испуштања у јавну канализацију </a:t>
            </a:r>
            <a:r>
              <a:rPr lang="ru-RU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претходно пречисти своје технолошке отпадне воде</a:t>
            </a:r>
            <a:endParaRPr lang="ru-RU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💧 </a:t>
            </a:r>
            <a:r>
              <a:rPr lang="ru-RU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Ниво пречишћавања:</a:t>
            </a:r>
            <a:endParaRPr lang="ru-RU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Воде морају бити пречишћене до нивоа </a:t>
            </a:r>
            <a:r>
              <a:rPr lang="ru-RU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комуналне отпадне воде</a:t>
            </a:r>
            <a:endParaRPr lang="ru-RU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📜 </a:t>
            </a:r>
            <a:r>
              <a:rPr lang="ru-RU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Усклађеност са прописима:</a:t>
            </a:r>
            <a:endParaRPr lang="ru-RU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складу са </a:t>
            </a:r>
            <a:r>
              <a:rPr lang="ru-RU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законском регулативом Републике Србије</a:t>
            </a:r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која уређује ову област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4"/>
          <a:stretch/>
        </p:blipFill>
        <p:spPr>
          <a:xfrm>
            <a:off x="7474226" y="1822194"/>
            <a:ext cx="4448748" cy="3690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FEFEE8-7A4A-6534-559C-65028F887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482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95DBF-BC51-A9D3-DFC2-E3A63D5D1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0C2A5-77B9-FB4E-00A0-084E73FD4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87326"/>
            <a:ext cx="10515600" cy="625474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воде</a:t>
            </a:r>
            <a:endParaRPr lang="en-US" sz="3200" b="1" dirty="0">
              <a:latin typeface="+mn-lt"/>
            </a:endParaRP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5D4F5701-A58A-44F2-1196-1DDE26A64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868018"/>
            <a:ext cx="10502900" cy="4591880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2800" b="1" dirty="0">
                <a:solidFill>
                  <a:srgbClr val="FF0000"/>
                </a:solidFill>
              </a:rPr>
              <a:t>Микробиологију на постројењу уништавају индустријски  ЗАГАЂИВАЧИ</a:t>
            </a:r>
          </a:p>
          <a:p>
            <a:pPr marL="0" lvl="0" indent="0" algn="ctr">
              <a:buNone/>
            </a:pPr>
            <a:r>
              <a:rPr lang="ru-RU" sz="2800" b="1" dirty="0">
                <a:solidFill>
                  <a:srgbClr val="FF0000"/>
                </a:solidFill>
              </a:rPr>
              <a:t>-УЛАЗАК ХЕМИЈСКИ ОПТЕРЕЋЕНЕ ВОДЕ</a:t>
            </a:r>
          </a:p>
          <a:p>
            <a:pPr marL="0" lvl="0" indent="0">
              <a:buNone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ru-RU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42564A-DED0-1F0E-8F8E-13207F40E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6C6CB3-1E38-4F92-0BEF-916C65755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52" y="2414799"/>
            <a:ext cx="5022574" cy="34824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080546-A8D1-9A1E-0968-973D59CE6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408173"/>
            <a:ext cx="5022574" cy="358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403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B0D01-36A2-2095-ED81-C7EC7EF93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AD134-4890-162C-48A4-494787BA7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87326"/>
            <a:ext cx="10515600" cy="625474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воде</a:t>
            </a:r>
            <a:endParaRPr lang="en-US" sz="3200" b="1" dirty="0">
              <a:latin typeface="+mn-lt"/>
            </a:endParaRP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1E921286-E7BC-B1C4-A92F-F817C4A7C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1075730"/>
            <a:ext cx="10502900" cy="5594943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2800" b="1" dirty="0">
                <a:solidFill>
                  <a:srgbClr val="FF0000"/>
                </a:solidFill>
              </a:rPr>
              <a:t>Микробиологију на постројењу уништавају индустријски ЗАГАЂИВАЧИ</a:t>
            </a:r>
          </a:p>
          <a:p>
            <a:pPr marL="0" lvl="0" indent="0" algn="ctr">
              <a:buNone/>
            </a:pPr>
            <a:r>
              <a:rPr lang="ru-RU" sz="2800" b="1" dirty="0">
                <a:solidFill>
                  <a:srgbClr val="FF0000"/>
                </a:solidFill>
              </a:rPr>
              <a:t>-УЛАЗАК ДЕТЕРЏЕНТА НА ПОСТРОЈЕЊЕ</a:t>
            </a:r>
          </a:p>
          <a:p>
            <a:pPr marL="0" lvl="0" indent="0">
              <a:buNone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altLang="en-US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1D5606-DB22-7299-9F90-8684F0B04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C7C4E8-A6F4-34F4-FA14-183B0030C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538451" y="1911690"/>
            <a:ext cx="3688426" cy="46623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6AFB83-DB47-BFF4-3129-93EC632558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563" y="2398643"/>
            <a:ext cx="5363488" cy="381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3077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448DD-EF78-EB9D-2409-AF32306D9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5607C-91CF-F904-CA56-BE6DC4A6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301"/>
            <a:ext cx="10515600" cy="952500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воде</a:t>
            </a:r>
            <a:endParaRPr lang="en-US" sz="3200" dirty="0">
              <a:latin typeface="+mn-lt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6F107D-E0E1-FDCD-AD7F-D25D63A6E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100"/>
            <a:ext cx="9445487" cy="4995863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solidFill>
                  <a:srgbClr val="0070C0"/>
                </a:solidFill>
              </a:rPr>
              <a:t>Приказ изгледа добре и слабе микробиологије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928419-23C0-4496-3396-CC511AC12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2AC097-C6D8-6E17-9F43-4D09A6B91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35" y="2014330"/>
            <a:ext cx="5471456" cy="426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9BA63F-E123-2D15-3EBE-E106948F1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7273" y="2014329"/>
            <a:ext cx="5471456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754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0AE8-3E1F-8C83-7ABF-A5990B88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D675F-5658-5039-4291-141F11D96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87326"/>
            <a:ext cx="10515600" cy="625474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воде - </a:t>
            </a:r>
            <a:r>
              <a:rPr lang="sr-Cyrl-RS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ОДРЖАВАЊЕ</a:t>
            </a:r>
            <a:endParaRPr lang="en-US" sz="2800" b="1" dirty="0">
              <a:latin typeface="+mn-lt"/>
            </a:endParaRP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D01340F4-ECF4-C7B2-4F3D-50DF83CC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1073427"/>
            <a:ext cx="10502900" cy="874644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2800" b="1" dirty="0">
                <a:solidFill>
                  <a:srgbClr val="FF0000"/>
                </a:solidFill>
              </a:rPr>
              <a:t>НАЈВЕЋИ ПРОБЛЕМ ЗА РАД ПОСТРОЈЕЊА ПОРЕД ЗАГАЂИВАЧА</a:t>
            </a:r>
            <a:r>
              <a:rPr lang="sr-Latn-RS" sz="2800" b="1" dirty="0">
                <a:solidFill>
                  <a:srgbClr val="FF0000"/>
                </a:solidFill>
              </a:rPr>
              <a:t>,</a:t>
            </a:r>
            <a:endParaRPr lang="ru-RU" sz="2800" b="1" dirty="0">
              <a:solidFill>
                <a:srgbClr val="FF0000"/>
              </a:solidFill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ПРЕДСТАВЉАЈУ ВЛАЖНЕ МАРАМИЦЕ</a:t>
            </a:r>
            <a:endParaRPr lang="ru-RU" sz="2800" b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ru-RU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64E255-A6C7-F0F4-36A8-2143CDBF5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868" y="0"/>
            <a:ext cx="1524132" cy="14570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9D6CEE-D49E-BDBD-21C3-5357F52586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91" y="2134016"/>
            <a:ext cx="3657600" cy="47239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FE3C9A-8E78-D520-9C6F-367677BCDC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948" y="2134017"/>
            <a:ext cx="3372402" cy="45366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9EFF7A-962D-7C6C-A88B-91006C4AB7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289" y="2134016"/>
            <a:ext cx="3861911" cy="453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0174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FD1AA-FD88-0464-BD13-D9293551A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5CE7B-6424-BF98-1802-516CCFA8A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87326"/>
            <a:ext cx="10515600" cy="625474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воде - </a:t>
            </a:r>
            <a:r>
              <a:rPr lang="sr-Cyrl-RS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ОДРЖАВАЊЕ</a:t>
            </a:r>
            <a:endParaRPr lang="en-US" sz="3200" b="1" dirty="0">
              <a:latin typeface="+mn-lt"/>
            </a:endParaRP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39783CD1-AB4F-421B-633A-F4582F75D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1073427"/>
            <a:ext cx="10502900" cy="874644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2800" b="1" dirty="0">
                <a:solidFill>
                  <a:srgbClr val="FF0000"/>
                </a:solidFill>
              </a:rPr>
              <a:t>НАЈВЕЋИ ПРОБЛЕМ ЗА РАД ПОСТРОЈЕЊА ПОРЕД ЗАГАЂИВАЧА</a:t>
            </a:r>
            <a:r>
              <a:rPr lang="sr-Latn-RS" sz="2800" b="1" dirty="0">
                <a:solidFill>
                  <a:srgbClr val="FF0000"/>
                </a:solidFill>
              </a:rPr>
              <a:t>,</a:t>
            </a:r>
            <a:endParaRPr lang="ru-RU" sz="2800" b="1" dirty="0">
              <a:solidFill>
                <a:srgbClr val="FF0000"/>
              </a:solidFill>
            </a:endParaRPr>
          </a:p>
          <a:p>
            <a:pPr marL="0" lv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ПРЕДСТАВЉАЈУ ВЛАЖНЕ МАРАМИЦЕ</a:t>
            </a:r>
            <a:endParaRPr lang="ru-RU" sz="2800" b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ru-RU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FCF505-F98D-2E4A-C9F1-4195E99D5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868" y="0"/>
            <a:ext cx="1524132" cy="145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13854D-CDDC-3D92-5CA0-FB0574CD73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" y="2065131"/>
            <a:ext cx="4759187" cy="44549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AABDEB-5AEB-5AD7-F530-A4583BCA02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08698"/>
            <a:ext cx="5143500" cy="412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791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4E40A-884B-1BE9-0CFC-F0F160349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E0B81-A1DD-A823-8CC0-3C41F409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87326"/>
            <a:ext cx="10515600" cy="625474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воде - </a:t>
            </a:r>
            <a:r>
              <a:rPr lang="sr-Cyrl-RS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ОДРЖАВАЊЕ</a:t>
            </a:r>
            <a:endParaRPr lang="en-US" sz="3200" b="1" dirty="0">
              <a:latin typeface="+mn-lt"/>
            </a:endParaRP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94EADD57-1E73-9768-25A2-8E92418C0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1073427"/>
            <a:ext cx="10502900" cy="874644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2800" b="1" dirty="0">
                <a:solidFill>
                  <a:srgbClr val="FF0000"/>
                </a:solidFill>
              </a:rPr>
              <a:t>Чишћење црпне станице, биоаерационог базена и компензационог базена</a:t>
            </a:r>
          </a:p>
          <a:p>
            <a:pPr marL="0" lvl="0" indent="0">
              <a:buNone/>
            </a:pPr>
            <a:r>
              <a:rPr lang="ru-RU" sz="2800" b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ru-RU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38B0AC-6751-1E3A-8D94-C0A8C39CF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403C74-36C8-047E-2715-4C75D9C76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070" y="2159849"/>
            <a:ext cx="3710608" cy="36247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ADEF26-1C57-E66F-3AFB-9DB101F73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4678" y="2159849"/>
            <a:ext cx="3604592" cy="36247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8CEE9D-72BB-C9B9-EB38-D92AD024D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9270" y="2208698"/>
            <a:ext cx="4028659" cy="357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960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65052-F50B-2BBA-BC5B-E4371F80D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9BE26-3A17-1CB3-7439-D7E96379C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87326"/>
            <a:ext cx="10515600" cy="625474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воде - </a:t>
            </a:r>
            <a:r>
              <a:rPr lang="sr-Cyrl-RS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ОДРЖАВАЊЕ</a:t>
            </a:r>
            <a:endParaRPr lang="en-US" sz="3200" b="1" dirty="0">
              <a:latin typeface="+mn-lt"/>
            </a:endParaRP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662CC697-EB32-5AF5-8E5A-29EDEDE3F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1073427"/>
            <a:ext cx="10502900" cy="874644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2800" b="1" dirty="0">
                <a:solidFill>
                  <a:srgbClr val="FF0000"/>
                </a:solidFill>
              </a:rPr>
              <a:t>Чишћење примарног базена, чишћење миксера у компензационом базену</a:t>
            </a:r>
          </a:p>
          <a:p>
            <a:pPr marL="0" lvl="0" indent="0">
              <a:buNone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ru-RU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13EE2B-3262-5148-DE59-2B08BD72D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63EBD9-C305-DA70-B4F6-5A5EFCA61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78" y="1948071"/>
            <a:ext cx="3511826" cy="38365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B30765-F2A3-D36B-D62B-49F13839F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904" y="1976515"/>
            <a:ext cx="3520073" cy="38080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6F3A23-E9BD-6291-6777-FA6F5D328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8977" y="1976515"/>
            <a:ext cx="3870223" cy="380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985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A621F-6BB5-60F5-10A8-A1C24A3DC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4883C-2779-D074-F96D-A3C6D7B0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87326"/>
            <a:ext cx="10515600" cy="625474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вода-</a:t>
            </a:r>
            <a:b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AB47CA-7D5B-9B82-4E6D-9C75154FA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F1C9CB-AE82-9489-C837-7B4EF51B2147}"/>
              </a:ext>
            </a:extLst>
          </p:cNvPr>
          <p:cNvSpPr txBox="1"/>
          <p:nvPr/>
        </p:nvSpPr>
        <p:spPr>
          <a:xfrm>
            <a:off x="450575" y="1298714"/>
            <a:ext cx="573334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⚙️ </a:t>
            </a:r>
            <a:r>
              <a:rPr lang="sr-Cyrl-R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Процеси третмана муља</a:t>
            </a:r>
            <a:endParaRPr lang="sr-Cyrl-R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Угушћивање примарног муља у гравитационом угушћивачу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Угушћивање вишка муља на тракастом угушћивачу, након кондиционирања полиелектролитом</a:t>
            </a:r>
          </a:p>
          <a:p>
            <a:pPr algn="just">
              <a:buNone/>
            </a:pPr>
            <a:r>
              <a:rPr lang="sr-Latn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🔥 </a:t>
            </a:r>
            <a:r>
              <a:rPr lang="sr-Cyrl-R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Циљ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Валоризација муља кроз производњу биогаса, који се користи за добијање електричне и топлотне енергије</a:t>
            </a:r>
          </a:p>
          <a:p>
            <a:pPr algn="just"/>
            <a:r>
              <a:rPr lang="sr-Cyrl-RS" sz="2400" b="1" dirty="0">
                <a:solidFill>
                  <a:srgbClr val="0070C0"/>
                </a:solidFill>
              </a:rPr>
              <a:t> </a:t>
            </a:r>
            <a:endParaRPr lang="sr-Cyrl-RS" sz="2400" b="1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4B5A66-A805-3A76-7DE6-4348DDA1B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651" y="1440958"/>
            <a:ext cx="5733349" cy="39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6376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2800" b="1" dirty="0">
                <a:solidFill>
                  <a:srgbClr val="FF0000"/>
                </a:solidFill>
                <a:latin typeface="+mn-lt"/>
              </a:rPr>
              <a:t>Угушћивачи примарног муља</a:t>
            </a:r>
            <a:endParaRPr 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sr-Latn-RS" dirty="0">
              <a:solidFill>
                <a:schemeClr val="accent5">
                  <a:lumMod val="75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/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29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122" y="1825624"/>
            <a:ext cx="7868478" cy="435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99C043-738B-C015-B58B-B3DEF27FD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13170-09AF-E450-C71F-8F6C6222C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C0485-9191-7FC7-BDCD-3014FA6D8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87326"/>
            <a:ext cx="10515600" cy="625474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вода-</a:t>
            </a:r>
            <a:b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65A728-8989-5C8D-71F4-6F6703587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8D7296-01D8-C1FB-BEDF-C5AB5588914B}"/>
              </a:ext>
            </a:extLst>
          </p:cNvPr>
          <p:cNvSpPr txBox="1"/>
          <p:nvPr/>
        </p:nvSpPr>
        <p:spPr>
          <a:xfrm>
            <a:off x="384313" y="1368386"/>
            <a:ext cx="525887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Cyrl-RS" sz="2200" b="1" dirty="0">
                <a:solidFill>
                  <a:srgbClr val="FF0000"/>
                </a:solidFill>
              </a:rPr>
              <a:t> ДИГЕСТИЈА МУЉА</a:t>
            </a:r>
          </a:p>
          <a:p>
            <a:pPr algn="just">
              <a:buNone/>
            </a:pPr>
            <a:r>
              <a:rPr lang="sr-Latn-RS" dirty="0"/>
              <a:t>🔄 </a:t>
            </a:r>
            <a:r>
              <a:rPr lang="sr-Cyrl-R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Фазе дигестије муља:</a:t>
            </a:r>
            <a:endParaRPr lang="sr-Cyrl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+mj-lt"/>
              <a:buAutoNum type="arabicPeriod"/>
            </a:pPr>
            <a:r>
              <a:rPr lang="sr-Cyrl-R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Мешање муља:</a:t>
            </a:r>
            <a:endParaRPr lang="sr-Cyrl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sr-Cyrl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Мешањем угушћеног примарног и вишка муља у резервоару за мешање</a:t>
            </a:r>
          </a:p>
          <a:p>
            <a:pPr algn="just">
              <a:buFont typeface="+mj-lt"/>
              <a:buAutoNum type="arabicPeriod"/>
            </a:pPr>
            <a:r>
              <a:rPr lang="sr-Cyrl-R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Анаеробна стабилизација:</a:t>
            </a:r>
            <a:endParaRPr lang="sr-Cyrl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sr-Cyrl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Обавља се у </a:t>
            </a:r>
            <a:r>
              <a:rPr lang="sr-Cyrl-R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дигесторима</a:t>
            </a:r>
            <a:r>
              <a:rPr lang="sr-Cyrl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са:</a:t>
            </a:r>
          </a:p>
          <a:p>
            <a:pPr marL="1143000" lvl="2" indent="-228600" algn="just">
              <a:buFont typeface="+mj-lt"/>
              <a:buAutoNum type="arabicPeriod"/>
            </a:pPr>
            <a:r>
              <a:rPr lang="sr-Cyrl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Системом за грејање</a:t>
            </a:r>
          </a:p>
          <a:p>
            <a:pPr marL="1143000" lvl="2" indent="-228600" algn="just">
              <a:buFont typeface="+mj-lt"/>
              <a:buAutoNum type="arabicPeriod"/>
            </a:pPr>
            <a:r>
              <a:rPr lang="sr-Cyrl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Рециркулацијом</a:t>
            </a:r>
          </a:p>
          <a:p>
            <a:pPr marL="1143000" lvl="2" indent="-228600" algn="just">
              <a:buFont typeface="+mj-lt"/>
              <a:buAutoNum type="arabicPeriod"/>
            </a:pPr>
            <a:r>
              <a:rPr lang="sr-Cyrl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Континуираним мешањем муља</a:t>
            </a:r>
          </a:p>
          <a:p>
            <a:pPr algn="just">
              <a:buFont typeface="+mj-lt"/>
              <a:buAutoNum type="arabicPeriod"/>
            </a:pPr>
            <a:r>
              <a:rPr lang="sr-Cyrl-R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Секундарно угушћивање:</a:t>
            </a:r>
            <a:endParaRPr lang="sr-Cyrl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sr-Cyrl-R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Анаеробно стабилизован муљ</a:t>
            </a:r>
            <a:r>
              <a:rPr lang="sr-Cyrl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се додатно угушћава у </a:t>
            </a:r>
            <a:r>
              <a:rPr lang="sr-Cyrl-R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гравитационом угушћивачу</a:t>
            </a:r>
            <a:endParaRPr lang="sr-Cyrl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8ED407-74C5-D40E-ED54-8D843FF34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217" y="1368386"/>
            <a:ext cx="5115340" cy="443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149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F47A7-C8C7-8F9F-C8B8-D06E5F8DA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49DDB-AD03-C04E-BBE0-DB1EDCC48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87326"/>
            <a:ext cx="10515600" cy="625474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вода-</a:t>
            </a:r>
            <a:b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FBF77C-94F5-09DC-34B5-65A413E93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F36932-5EDD-4E47-0A88-9E3654D09369}"/>
              </a:ext>
            </a:extLst>
          </p:cNvPr>
          <p:cNvSpPr txBox="1"/>
          <p:nvPr/>
        </p:nvSpPr>
        <p:spPr>
          <a:xfrm>
            <a:off x="318052" y="1613119"/>
            <a:ext cx="645381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sr-Latn-RS" sz="2400" dirty="0"/>
              <a:t>🪱 </a:t>
            </a:r>
            <a:r>
              <a:rPr lang="sr-Cyrl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Дигестовани муљ</a:t>
            </a:r>
            <a:endParaRPr lang="sr-Cyrl-R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Крајњи чврсти остатак након процеса анаеробне стабилизације</a:t>
            </a:r>
          </a:p>
          <a:p>
            <a:pPr algn="just">
              <a:buNone/>
            </a:pPr>
            <a:r>
              <a:rPr lang="sr-Latn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🔥 </a:t>
            </a:r>
            <a:r>
              <a:rPr lang="sr-Cyrl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Биогас</a:t>
            </a:r>
            <a:endParaRPr lang="sr-Cyrl-R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 </a:t>
            </a:r>
            <a:r>
              <a:rPr lang="sr-Cyrl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анаеробне дигестије муља</a:t>
            </a:r>
            <a:endParaRPr lang="sr-Cyrl-R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Садржи метан, погодан за енергетску употребу</a:t>
            </a:r>
          </a:p>
          <a:p>
            <a:pPr algn="just">
              <a:buNone/>
            </a:pP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⚡ </a:t>
            </a:r>
            <a:r>
              <a:rPr lang="sr-Cyrl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Когенерација енергије</a:t>
            </a:r>
            <a:endParaRPr lang="sr-Cyrl-R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Производња електричне и топлотне енергије</a:t>
            </a: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 биогаса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Служи за </a:t>
            </a:r>
            <a:r>
              <a:rPr lang="sr-Cyrl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делимично снабдевање рада постројења</a:t>
            </a:r>
            <a:endParaRPr lang="sr-Cyrl-R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8CFF"/>
              </a:buClr>
              <a:buSzPts val="1800"/>
              <a:buFont typeface="Montserrat"/>
              <a:buNone/>
              <a:tabLst/>
              <a:defRPr/>
            </a:pPr>
            <a:endParaRPr lang="ru-RU" sz="2400" kern="0" dirty="0">
              <a:solidFill>
                <a:srgbClr val="4A8CFF">
                  <a:lumMod val="50000"/>
                </a:srgbClr>
              </a:solidFill>
              <a:latin typeface="Arial"/>
              <a:sym typeface="Montserra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8CFF"/>
              </a:buClr>
              <a:buSzPts val="1800"/>
              <a:buFont typeface="Montserrat"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4A8CFF">
                    <a:lumMod val="50000"/>
                  </a:srgbClr>
                </a:solidFill>
                <a:effectLst/>
                <a:uLnTx/>
                <a:uFillTx/>
                <a:latin typeface="Arial"/>
                <a:sym typeface="Montserrat"/>
              </a:rPr>
              <a:t>                                                                              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4A8CFF">
                    <a:lumMod val="50000"/>
                  </a:srgbClr>
                </a:solidFill>
                <a:effectLst/>
                <a:uLnTx/>
                <a:uFillTx/>
                <a:latin typeface="Arial"/>
                <a:sym typeface="Montserrat"/>
              </a:rPr>
              <a:t>   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003BA3">
                  <a:lumMod val="50000"/>
                </a:srgbClr>
              </a:solidFill>
              <a:effectLst/>
              <a:uLnTx/>
              <a:uFillTx/>
              <a:latin typeface="Arial"/>
              <a:sym typeface="Montserra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CD31F3-5D2C-7A33-748C-005E7741B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862" y="1613118"/>
            <a:ext cx="5521738" cy="378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6397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4B3BC-9ABD-A6B1-9307-50B1BEBF9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3E4BF-6FE7-820C-F7C5-4BAB7B89D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87326"/>
            <a:ext cx="10515600" cy="625474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вода-</a:t>
            </a:r>
            <a:b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75052B-857F-0650-2101-3FF6432F8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769" y="156048"/>
            <a:ext cx="1524132" cy="1457070"/>
          </a:xfrm>
          <a:prstGeom prst="rect">
            <a:avLst/>
          </a:prstGeom>
        </p:spPr>
      </p:pic>
      <p:pic>
        <p:nvPicPr>
          <p:cNvPr id="4" name="Picture 2" descr="D:\PREZENTACIJA - NALAS\FOTOGRAFIJE\Pustanje u rad linije vode i linije mulja\20220508_212746.jpg">
            <a:extLst>
              <a:ext uri="{FF2B5EF4-FFF2-40B4-BE49-F238E27FC236}">
                <a16:creationId xmlns:a16="http://schemas.microsoft.com/office/drawing/2014/main" id="{96616EAD-8727-F405-9530-2E91AD4662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072" y="1613118"/>
            <a:ext cx="4993662" cy="4640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A97860-AB0C-0608-EFC1-A54CCB94D47F}"/>
              </a:ext>
            </a:extLst>
          </p:cNvPr>
          <p:cNvSpPr txBox="1"/>
          <p:nvPr/>
        </p:nvSpPr>
        <p:spPr>
          <a:xfrm>
            <a:off x="357808" y="1895061"/>
            <a:ext cx="53141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sr-Latn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🧪 </a:t>
            </a:r>
            <a:r>
              <a:rPr lang="sr-Cyrl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Кондиционирање муља:</a:t>
            </a:r>
            <a:endParaRPr lang="sr-Cyrl-R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Припрема </a:t>
            </a:r>
            <a:r>
              <a:rPr lang="sr-Cyrl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угушћеног дигестованог муља</a:t>
            </a:r>
            <a:r>
              <a:rPr lang="sr-Cyrl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даљу обраду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Додавање </a:t>
            </a:r>
            <a:r>
              <a:rPr lang="sr-Cyrl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полиелектролита</a:t>
            </a:r>
            <a:r>
              <a:rPr lang="sr-Cyrl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ради побољшања ефекта одвајања воде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sr-Cyrl-R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sr-Cyrl-R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sr-Latn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🧱 </a:t>
            </a:r>
            <a:r>
              <a:rPr lang="sr-Cyrl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Механички третман:</a:t>
            </a:r>
            <a:endParaRPr lang="sr-Cyrl-R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Изводи се на </a:t>
            </a:r>
            <a:r>
              <a:rPr lang="sr-Cyrl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филтер преси</a:t>
            </a:r>
            <a:endParaRPr lang="sr-Cyrl-R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Омогућава </a:t>
            </a:r>
            <a:r>
              <a:rPr lang="sr-Cyrl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даље уклањање воде</a:t>
            </a:r>
            <a:r>
              <a:rPr lang="sr-Cyrl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формирање </a:t>
            </a:r>
            <a:r>
              <a:rPr lang="sr-Cyrl-R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муљног колача</a:t>
            </a:r>
            <a:r>
              <a:rPr lang="sr-Cyrl-R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(чврст остатак</a:t>
            </a:r>
          </a:p>
        </p:txBody>
      </p:sp>
    </p:spTree>
    <p:extLst>
      <p:ext uri="{BB962C8B-B14F-4D97-AF65-F5344CB8AC3E}">
        <p14:creationId xmlns:p14="http://schemas.microsoft.com/office/powerpoint/2010/main" val="12614951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линија муља</a:t>
            </a:r>
            <a:br>
              <a:rPr lang="sr-Latn-RS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0823"/>
            <a:ext cx="10515600" cy="5352051"/>
          </a:xfrm>
        </p:spPr>
        <p:txBody>
          <a:bodyPr/>
          <a:lstStyle/>
          <a:p>
            <a:pPr marL="0" indent="0" algn="ctr">
              <a:buNone/>
            </a:pPr>
            <a:r>
              <a:rPr lang="sr-Cyrl-RS" sz="2400" b="1" dirty="0">
                <a:solidFill>
                  <a:schemeClr val="accent5">
                    <a:lumMod val="75000"/>
                  </a:schemeClr>
                </a:solidFill>
              </a:rPr>
              <a:t>Одлагање и сушење муља пре транспорта и депоновања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:</a:t>
            </a:r>
            <a:r>
              <a:rPr lang="sr-Cyrl-RS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sr-Latn-RS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buFontTx/>
              <a:buChar char="-"/>
            </a:pPr>
            <a:r>
              <a:rPr lang="sr-Cyrl-RS" sz="1800" b="1" dirty="0">
                <a:solidFill>
                  <a:schemeClr val="accent5">
                    <a:lumMod val="75000"/>
                  </a:schemeClr>
                </a:solidFill>
              </a:rPr>
              <a:t>муљ је категорисан као неопасан отпад са индексним бројем 19 08 05 </a:t>
            </a: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;</a:t>
            </a:r>
            <a:endParaRPr lang="sr-Cyrl-RS" sz="1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1266" name="Picture 2" descr="D:\PREZENTACIJA - NALAS\FOTOGRAFIJE\Pustanje u rad linije vode i linije mulja\20220508_2152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2220740"/>
            <a:ext cx="4673600" cy="3496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7" name="Picture 3" descr="D:\PREZENTACIJA - NALAS\FOTOGRAFIJE\Pustanje u rad linije vode i linije mulja\20220508_2152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00" y="2220740"/>
            <a:ext cx="4673600" cy="3496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92FBB4-0063-98C5-1565-9156AC4D6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7603" y="102675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18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62F2B-C36F-BCB3-C36C-99C21D1F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B6D78-C732-4E6B-1DD8-CD6375CA2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35169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КВАЛИТЕТ ЕФЛУЕНТА</a:t>
            </a:r>
            <a:endParaRPr lang="sr-Latn-R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07627-AEBA-928B-71DB-133357A05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819"/>
            <a:ext cx="10515600" cy="4995143"/>
          </a:xfrm>
        </p:spPr>
        <p:txBody>
          <a:bodyPr/>
          <a:lstStyle/>
          <a:p>
            <a:pPr marL="0" indent="0">
              <a:buNone/>
            </a:pPr>
            <a:endParaRPr lang="sr-Latn-R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r-Latn-R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558B5E-C986-14A1-6467-520A14D3D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350" y="1573213"/>
            <a:ext cx="5049076" cy="44167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F74D75-7B38-61D5-0FBD-A5975DB7D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8D28CC-161C-8C04-6B21-FD384E74B8DF}"/>
              </a:ext>
            </a:extLst>
          </p:cNvPr>
          <p:cNvSpPr txBox="1"/>
          <p:nvPr/>
        </p:nvSpPr>
        <p:spPr>
          <a:xfrm>
            <a:off x="450574" y="1364974"/>
            <a:ext cx="597058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🧪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Лабораторијски надзор обухвата: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Узорковање и испитивање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воде: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улазу и излазу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 ППОВ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свим процесним јединицама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линије воде и линије муља</a:t>
            </a:r>
          </a:p>
          <a:p>
            <a:pPr algn="just"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⏱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Аутоматско узорковање: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Узорци се узимају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сваких 15 минута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24 часа дневно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Количина по узорку: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 мл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Добијају се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композитни узорци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прецизну анализу</a:t>
            </a:r>
          </a:p>
          <a:p>
            <a:pPr algn="just"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📊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Значај резултата: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Податци служе за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управљање и оптимизацију технолошког процеса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solidFill>
                <a:srgbClr val="0070C0"/>
              </a:solidFill>
            </a:endParaRPr>
          </a:p>
          <a:p>
            <a:pPr algn="just"/>
            <a:endParaRPr lang="ru-RU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9083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975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КВАЛИТЕТ МУЉА</a:t>
            </a:r>
            <a:endParaRPr lang="en-US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313" y="1358900"/>
            <a:ext cx="6082748" cy="4818063"/>
          </a:xfrm>
        </p:spPr>
        <p:txBody>
          <a:bodyPr/>
          <a:lstStyle/>
          <a:p>
            <a:pPr algn="just">
              <a:buNone/>
            </a:pPr>
            <a:r>
              <a:rPr lang="sr-Latn-R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🧫 </a:t>
            </a:r>
            <a:r>
              <a:rPr lang="sr-Cyrl-R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Типови муља </a:t>
            </a:r>
            <a:r>
              <a:rPr lang="sr-Cyrl-R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који се прате лабораторијским анализама:</a:t>
            </a:r>
            <a:endParaRPr lang="sr-Cyrl-RS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sr-Latn-R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🔹 </a:t>
            </a:r>
            <a:r>
              <a:rPr lang="sr-Cyrl-R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Почетне фазе:</a:t>
            </a:r>
            <a:endParaRPr lang="sr-Cyrl-RS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Биолошки муљ, Примарни муљ, Примарни угушћени муљ, Вишак муља и Угушћени вишак муља</a:t>
            </a:r>
          </a:p>
          <a:p>
            <a:pPr algn="just">
              <a:buNone/>
            </a:pPr>
            <a:r>
              <a:rPr lang="sr-Latn-R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🔹 </a:t>
            </a:r>
            <a:r>
              <a:rPr lang="sr-Cyrl-R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Током дигестије:</a:t>
            </a:r>
            <a:endParaRPr lang="sr-Cyrl-RS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Мешани муљ (улаз у дигестију), Рециркулисани муљ и  Дигестовани муљ</a:t>
            </a:r>
          </a:p>
          <a:p>
            <a:pPr algn="just">
              <a:buNone/>
            </a:pPr>
            <a:r>
              <a:rPr lang="sr-Latn-R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🔹 </a:t>
            </a:r>
            <a:r>
              <a:rPr lang="sr-Cyrl-R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дигестије:</a:t>
            </a:r>
            <a:endParaRPr lang="sr-Cyrl-RS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Угушћени дигестовани муљ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Муљ на излазу из филтер пресе</a:t>
            </a:r>
          </a:p>
          <a:p>
            <a:pPr algn="just">
              <a:buNone/>
            </a:pPr>
            <a:r>
              <a:rPr lang="sr-Latn-R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💧 </a:t>
            </a:r>
            <a:r>
              <a:rPr lang="sr-Cyrl-R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Супернатант:</a:t>
            </a:r>
            <a:endParaRPr lang="sr-Cyrl-RS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r-Cyrl-R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sr-Cyrl-R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улазу</a:t>
            </a:r>
            <a:r>
              <a:rPr lang="sr-Cyrl-R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sr-Cyrl-R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излазу</a:t>
            </a:r>
            <a:r>
              <a:rPr lang="sr-Cyrl-R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 филтер пресе</a:t>
            </a:r>
          </a:p>
          <a:p>
            <a:pPr marL="0" indent="0">
              <a:buNone/>
            </a:pP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DB8DF6-2B23-9131-3A97-9BFEA2FA5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467990-4845-FD23-7CB1-8D892066F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61" y="1574247"/>
            <a:ext cx="5335415" cy="4387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538238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BFEFE-0807-8360-C949-3715D22E1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04180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endParaRPr lang="sr-Latn-R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E213F-2123-8FD6-19D4-3F8BAAA92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5170"/>
            <a:ext cx="10515600" cy="5141793"/>
          </a:xfrm>
        </p:spPr>
        <p:txBody>
          <a:bodyPr/>
          <a:lstStyle/>
          <a:p>
            <a:pPr marL="0" indent="0" algn="ctr">
              <a:buNone/>
            </a:pPr>
            <a:r>
              <a:rPr lang="sr-Cyrl-RS" b="1" dirty="0">
                <a:solidFill>
                  <a:schemeClr val="accent5">
                    <a:lumMod val="75000"/>
                  </a:schemeClr>
                </a:solidFill>
              </a:rPr>
              <a:t>ИЗГЛЕД ВОДЕ НА УЛАЗУ И ИЗЛАЗУ НАКОН ПРЕЧИШЋАВАЊА</a:t>
            </a:r>
            <a:endParaRPr lang="sr-Latn-R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sr-Cyrl-RS" sz="2800" b="1" dirty="0">
                <a:solidFill>
                  <a:srgbClr val="FF0000"/>
                </a:solidFill>
              </a:rPr>
              <a:t>         ВОДА НА УЛАЗУ                                      ВОДА НА ИЗЛАЗУ</a:t>
            </a:r>
            <a:endParaRPr lang="sr-Latn-RS" dirty="0"/>
          </a:p>
          <a:p>
            <a:pPr marL="0" indent="0" algn="just">
              <a:buNone/>
            </a:pPr>
            <a:r>
              <a:rPr lang="sr-Latn-RS" sz="2000" b="1" dirty="0">
                <a:solidFill>
                  <a:srgbClr val="FF0000"/>
                </a:solidFill>
              </a:rPr>
              <a:t>.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sr-Latn-RS" sz="20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sr-Latn-R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F0BF79-5267-5845-517C-FD4FE5A5E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63749"/>
            <a:ext cx="4294517" cy="3206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0E5E94-6DDF-6C0A-CCCC-C1D9B0646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63750"/>
            <a:ext cx="4393721" cy="32709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CE87E2-C69A-18C8-117F-27AA16AE3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0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1445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ED0EC-00A0-1869-0F1F-1C5DEBEF9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B87C02E1-D82E-06AC-CF7D-47148AE37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3300"/>
            <a:ext cx="10515600" cy="838752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br>
              <a:rPr lang="sr-Latn-R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br>
              <a:rPr lang="sr-Latn-R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sr-Cyrl-R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ПРОЈЕКТОВАНА ЕФИКАСНОСТ ПОСТРОЈЕЊА ЗА ПРЕЧИШЋАВАЊЕ ОТПАДНЕ ВОДЕ</a:t>
            </a:r>
            <a:br>
              <a:rPr lang="sr-Latn-R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endParaRPr lang="en-US" altLang="en-US" sz="3600" b="1" dirty="0">
              <a:latin typeface="+mn-lt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2987C48-01C0-AA6D-263D-87A357C4FC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4113640"/>
              </p:ext>
            </p:extLst>
          </p:nvPr>
        </p:nvGraphicFramePr>
        <p:xfrm>
          <a:off x="940904" y="2717798"/>
          <a:ext cx="10412896" cy="3069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9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4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765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8350"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sr-Cyrl-RS" dirty="0">
                          <a:effectLst/>
                        </a:rPr>
                        <a:t>Параметар</a:t>
                      </a:r>
                      <a:endParaRPr lang="en-US" dirty="0">
                        <a:effectLst/>
                      </a:endParaRPr>
                    </a:p>
                  </a:txBody>
                  <a:tcPr marL="30480" marR="30480" marT="30480" marB="30480" anchor="ctr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sr-Cyrl-RS" dirty="0">
                          <a:effectLst/>
                        </a:rPr>
                        <a:t>Квалитет отпадних вода </a:t>
                      </a:r>
                      <a:r>
                        <a:rPr lang="en-US" dirty="0">
                          <a:effectLst/>
                        </a:rPr>
                        <a:t> I-</a:t>
                      </a:r>
                      <a:r>
                        <a:rPr lang="sr-Cyrl-RS" dirty="0">
                          <a:effectLst/>
                        </a:rPr>
                        <a:t>улаз</a:t>
                      </a:r>
                      <a:endParaRPr lang="en-US" dirty="0">
                        <a:effectLst/>
                      </a:endParaRP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sr-Cyrl-RS" dirty="0">
                          <a:effectLst/>
                        </a:rPr>
                        <a:t>Квалитет пречишћене воде</a:t>
                      </a:r>
                      <a:r>
                        <a:rPr lang="sr-Latn-RS" dirty="0">
                          <a:effectLst/>
                        </a:rPr>
                        <a:t> </a:t>
                      </a:r>
                      <a:r>
                        <a:rPr lang="en-US" dirty="0">
                          <a:effectLst/>
                        </a:rPr>
                        <a:t>-</a:t>
                      </a:r>
                      <a:r>
                        <a:rPr lang="sr-Latn-RS" dirty="0">
                          <a:effectLst/>
                        </a:rPr>
                        <a:t> </a:t>
                      </a:r>
                      <a:r>
                        <a:rPr lang="sr-Cyrl-RS" dirty="0">
                          <a:effectLst/>
                        </a:rPr>
                        <a:t>излаз</a:t>
                      </a:r>
                      <a:endParaRPr lang="en-US" dirty="0">
                        <a:effectLst/>
                      </a:endParaRP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sr-Cyrl-RS" dirty="0">
                          <a:effectLst/>
                        </a:rPr>
                        <a:t>Пројектована ефикасност постројења</a:t>
                      </a:r>
                      <a:endParaRPr lang="en-US" dirty="0">
                        <a:effectLst/>
                      </a:endParaRPr>
                    </a:p>
                  </a:txBody>
                  <a:tcPr marL="30480" marR="30480" marT="30480" marB="3048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108">
                <a:tc>
                  <a:txBody>
                    <a:bodyPr/>
                    <a:lstStyle/>
                    <a:p>
                      <a:pPr rtl="0">
                        <a:spcAft>
                          <a:spcPts val="576"/>
                        </a:spcAft>
                      </a:pPr>
                      <a:r>
                        <a:rPr lang="en-US" dirty="0" err="1">
                          <a:effectLst/>
                        </a:rPr>
                        <a:t>Suspendovane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r>
                        <a:rPr lang="en-US" dirty="0" err="1">
                          <a:effectLst/>
                        </a:rPr>
                        <a:t>materije</a:t>
                      </a:r>
                      <a:endParaRPr lang="en-US" dirty="0">
                        <a:effectLst/>
                      </a:endParaRP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en-US">
                          <a:effectLst/>
                        </a:rPr>
                        <a:t>295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en-US">
                          <a:effectLst/>
                        </a:rPr>
                        <a:t>35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en-US">
                          <a:effectLst/>
                        </a:rPr>
                        <a:t>70-90%</a:t>
                      </a:r>
                    </a:p>
                  </a:txBody>
                  <a:tcPr marL="30480" marR="30480" marT="30480" marB="304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108">
                <a:tc>
                  <a:txBody>
                    <a:bodyPr/>
                    <a:lstStyle/>
                    <a:p>
                      <a:pPr rtl="0">
                        <a:spcAft>
                          <a:spcPts val="576"/>
                        </a:spcAft>
                      </a:pPr>
                      <a:r>
                        <a:rPr lang="en-US" dirty="0">
                          <a:effectLst/>
                        </a:rPr>
                        <a:t>BPK5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en-US" dirty="0">
                          <a:effectLst/>
                        </a:rPr>
                        <a:t>250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en-US">
                          <a:effectLst/>
                        </a:rPr>
                        <a:t>25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en-US">
                          <a:effectLst/>
                        </a:rPr>
                        <a:t>70-90%</a:t>
                      </a:r>
                    </a:p>
                  </a:txBody>
                  <a:tcPr marL="30480" marR="30480" marT="30480" marB="304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108">
                <a:tc>
                  <a:txBody>
                    <a:bodyPr/>
                    <a:lstStyle/>
                    <a:p>
                      <a:pPr rtl="0">
                        <a:spcAft>
                          <a:spcPts val="576"/>
                        </a:spcAft>
                      </a:pPr>
                      <a:r>
                        <a:rPr lang="en-US">
                          <a:effectLst/>
                        </a:rPr>
                        <a:t>HPK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en-US">
                          <a:effectLst/>
                        </a:rPr>
                        <a:t>500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en-US">
                          <a:effectLst/>
                        </a:rPr>
                        <a:t>125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en-US">
                          <a:effectLst/>
                        </a:rPr>
                        <a:t>75%</a:t>
                      </a:r>
                    </a:p>
                  </a:txBody>
                  <a:tcPr marL="30480" marR="30480" marT="30480" marB="304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108">
                <a:tc>
                  <a:txBody>
                    <a:bodyPr/>
                    <a:lstStyle/>
                    <a:p>
                      <a:pPr rtl="0">
                        <a:spcAft>
                          <a:spcPts val="576"/>
                        </a:spcAft>
                      </a:pPr>
                      <a:r>
                        <a:rPr lang="en-US">
                          <a:effectLst/>
                        </a:rPr>
                        <a:t>Ukupan azot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en-US">
                          <a:effectLst/>
                        </a:rPr>
                        <a:t>46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en-US">
                          <a:effectLst/>
                        </a:rPr>
                        <a:t>10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en-US">
                          <a:effectLst/>
                        </a:rPr>
                        <a:t>70-80%</a:t>
                      </a:r>
                    </a:p>
                  </a:txBody>
                  <a:tcPr marL="30480" marR="30480" marT="30480" marB="304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108">
                <a:tc>
                  <a:txBody>
                    <a:bodyPr/>
                    <a:lstStyle/>
                    <a:p>
                      <a:pPr rtl="0">
                        <a:spcAft>
                          <a:spcPts val="576"/>
                        </a:spcAft>
                      </a:pPr>
                      <a:r>
                        <a:rPr lang="en-US" dirty="0" err="1">
                          <a:effectLst/>
                        </a:rPr>
                        <a:t>Ukupan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r>
                        <a:rPr lang="en-US" dirty="0" err="1">
                          <a:effectLst/>
                        </a:rPr>
                        <a:t>fosfor</a:t>
                      </a:r>
                      <a:endParaRPr lang="en-US" dirty="0">
                        <a:effectLst/>
                      </a:endParaRP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en-US">
                          <a:effectLst/>
                        </a:rPr>
                        <a:t>7,5</a:t>
                      </a: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sr-Latn-RS" dirty="0">
                          <a:effectLst/>
                        </a:rPr>
                        <a:t>2</a:t>
                      </a:r>
                      <a:endParaRPr lang="en-US" dirty="0">
                        <a:effectLst/>
                      </a:endParaRPr>
                    </a:p>
                  </a:txBody>
                  <a:tcPr marL="30480" marR="30480" marT="30480" marB="3048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576"/>
                        </a:spcAft>
                      </a:pPr>
                      <a:r>
                        <a:rPr lang="en-US" dirty="0">
                          <a:effectLst/>
                        </a:rPr>
                        <a:t>80%</a:t>
                      </a:r>
                    </a:p>
                  </a:txBody>
                  <a:tcPr marL="30480" marR="30480" marT="30480" marB="3048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" name="Picture 3">
            <a:extLst>
              <a:ext uri="{FF2B5EF4-FFF2-40B4-BE49-F238E27FC236}">
                <a16:creationId xmlns:a16="http://schemas.microsoft.com/office/drawing/2014/main" id="{B09836A7-06AB-C818-3299-FD6BE008C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7096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C1744-0407-8731-7B50-3A1E20825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35169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Постројење за пречишћавање отпадних вода</a:t>
            </a:r>
            <a:b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endParaRPr lang="sr-Latn-R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96FF1-4B47-4C4B-9CBE-514A0742A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819"/>
            <a:ext cx="10515600" cy="4995143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У 2024. години je прихваћено, пречишћено и испуштено у реку Јужну Мораву </a:t>
            </a:r>
            <a:r>
              <a:rPr lang="sr-Latn-RS" b="1" dirty="0">
                <a:solidFill>
                  <a:schemeClr val="accent5">
                    <a:lumMod val="75000"/>
                  </a:schemeClr>
                </a:solidFill>
              </a:rPr>
              <a:t>6.258.905 m3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воде</a:t>
            </a:r>
          </a:p>
          <a:p>
            <a:pPr marL="0" indent="0">
              <a:buNone/>
            </a:pPr>
            <a:r>
              <a:rPr lang="sr-Cyrl-RS" sz="28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КВАЛИТЕТ ПРЕЧИШЋЕНЕ ОТПАДНЕ ВОДЕ</a:t>
            </a:r>
            <a:endParaRPr lang="sr-Latn-R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r-Latn-R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A2866E0-02E0-4205-F4D4-404E2C7906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701908"/>
              </p:ext>
            </p:extLst>
          </p:nvPr>
        </p:nvGraphicFramePr>
        <p:xfrm>
          <a:off x="689113" y="2569491"/>
          <a:ext cx="10946297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987">
                  <a:extLst>
                    <a:ext uri="{9D8B030D-6E8A-4147-A177-3AD203B41FA5}">
                      <a16:colId xmlns:a16="http://schemas.microsoft.com/office/drawing/2014/main" val="4178970680"/>
                    </a:ext>
                  </a:extLst>
                </a:gridCol>
                <a:gridCol w="1559778">
                  <a:extLst>
                    <a:ext uri="{9D8B030D-6E8A-4147-A177-3AD203B41FA5}">
                      <a16:colId xmlns:a16="http://schemas.microsoft.com/office/drawing/2014/main" val="64675297"/>
                    </a:ext>
                  </a:extLst>
                </a:gridCol>
                <a:gridCol w="1824383">
                  <a:extLst>
                    <a:ext uri="{9D8B030D-6E8A-4147-A177-3AD203B41FA5}">
                      <a16:colId xmlns:a16="http://schemas.microsoft.com/office/drawing/2014/main" val="432981560"/>
                    </a:ext>
                  </a:extLst>
                </a:gridCol>
                <a:gridCol w="1824383">
                  <a:extLst>
                    <a:ext uri="{9D8B030D-6E8A-4147-A177-3AD203B41FA5}">
                      <a16:colId xmlns:a16="http://schemas.microsoft.com/office/drawing/2014/main" val="1006013417"/>
                    </a:ext>
                  </a:extLst>
                </a:gridCol>
                <a:gridCol w="1824383">
                  <a:extLst>
                    <a:ext uri="{9D8B030D-6E8A-4147-A177-3AD203B41FA5}">
                      <a16:colId xmlns:a16="http://schemas.microsoft.com/office/drawing/2014/main" val="728266591"/>
                    </a:ext>
                  </a:extLst>
                </a:gridCol>
                <a:gridCol w="1824383">
                  <a:extLst>
                    <a:ext uri="{9D8B030D-6E8A-4147-A177-3AD203B41FA5}">
                      <a16:colId xmlns:a16="http://schemas.microsoft.com/office/drawing/2014/main" val="629502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sz="2000" dirty="0"/>
                        <a:t>Вредности за 2024. годину</a:t>
                      </a:r>
                      <a:endParaRPr lang="sr-Latn-R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/>
                        <a:t>Хемијска потрошња кисеоника</a:t>
                      </a:r>
                      <a:endParaRPr lang="sr-Latn-R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/>
                        <a:t>Биолошка потрошња кисеоника</a:t>
                      </a:r>
                      <a:endParaRPr lang="sr-Latn-R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/>
                        <a:t>Укупан азот</a:t>
                      </a:r>
                      <a:endParaRPr lang="sr-Latn-R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/>
                        <a:t>Укупан фосфор</a:t>
                      </a:r>
                      <a:endParaRPr lang="sr-Latn-R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/>
                        <a:t>Суспендоване материје</a:t>
                      </a:r>
                      <a:endParaRPr lang="sr-Latn-R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44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2000" dirty="0"/>
                        <a:t>Просечне вредности улаза</a:t>
                      </a:r>
                      <a:endParaRPr lang="sr-Latn-R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/>
                        <a:t>328</a:t>
                      </a:r>
                      <a:endParaRPr lang="sr-Latn-R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/>
                        <a:t>171</a:t>
                      </a:r>
                      <a:endParaRPr lang="sr-Latn-R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/>
                        <a:t>38</a:t>
                      </a:r>
                      <a:endParaRPr lang="sr-Latn-R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/>
                        <a:t>5,3</a:t>
                      </a:r>
                      <a:endParaRPr lang="sr-Latn-R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/>
                        <a:t>165</a:t>
                      </a:r>
                      <a:endParaRPr lang="sr-Latn-R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40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sz="2000" dirty="0">
                          <a:solidFill>
                            <a:srgbClr val="00B050"/>
                          </a:solidFill>
                        </a:rPr>
                        <a:t>Просечне вредности излаза</a:t>
                      </a:r>
                      <a:endParaRPr lang="sr-Latn-RS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>
                          <a:solidFill>
                            <a:srgbClr val="00B050"/>
                          </a:solidFill>
                        </a:rPr>
                        <a:t>31</a:t>
                      </a:r>
                      <a:endParaRPr lang="sr-Latn-RS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>
                          <a:solidFill>
                            <a:srgbClr val="00B050"/>
                          </a:solidFill>
                        </a:rPr>
                        <a:t>7,4</a:t>
                      </a:r>
                      <a:endParaRPr lang="sr-Latn-RS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>
                          <a:solidFill>
                            <a:srgbClr val="00B050"/>
                          </a:solidFill>
                        </a:rPr>
                        <a:t>8,5</a:t>
                      </a:r>
                      <a:endParaRPr lang="sr-Latn-RS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>
                          <a:solidFill>
                            <a:srgbClr val="00B050"/>
                          </a:solidFill>
                        </a:rPr>
                        <a:t>1</a:t>
                      </a:r>
                      <a:endParaRPr lang="sr-Latn-RS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>
                          <a:solidFill>
                            <a:srgbClr val="00B050"/>
                          </a:solidFill>
                        </a:rPr>
                        <a:t>12</a:t>
                      </a:r>
                      <a:endParaRPr lang="sr-Latn-RS" sz="20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698136"/>
                  </a:ext>
                </a:extLst>
              </a:tr>
              <a:tr h="584526">
                <a:tc>
                  <a:txBody>
                    <a:bodyPr/>
                    <a:lstStyle/>
                    <a:p>
                      <a:r>
                        <a:rPr lang="sr-Cyrl-RS" sz="2000" dirty="0">
                          <a:solidFill>
                            <a:srgbClr val="FF0000"/>
                          </a:solidFill>
                        </a:rPr>
                        <a:t>ЕФИКАСНОСТ ПОСТРОЈЕЊА </a:t>
                      </a:r>
                      <a:endParaRPr lang="sr-Latn-R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>
                          <a:solidFill>
                            <a:srgbClr val="FF0000"/>
                          </a:solidFill>
                        </a:rPr>
                        <a:t>91%</a:t>
                      </a:r>
                      <a:endParaRPr lang="sr-Latn-R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>
                          <a:solidFill>
                            <a:srgbClr val="FF0000"/>
                          </a:solidFill>
                        </a:rPr>
                        <a:t>96%</a:t>
                      </a:r>
                      <a:endParaRPr lang="sr-Latn-R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>
                          <a:solidFill>
                            <a:srgbClr val="FF0000"/>
                          </a:solidFill>
                        </a:rPr>
                        <a:t>77%</a:t>
                      </a:r>
                      <a:endParaRPr lang="sr-Latn-R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>
                          <a:solidFill>
                            <a:srgbClr val="FF0000"/>
                          </a:solidFill>
                        </a:rPr>
                        <a:t>81%</a:t>
                      </a:r>
                      <a:endParaRPr lang="sr-Latn-R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>
                          <a:solidFill>
                            <a:srgbClr val="FF0000"/>
                          </a:solidFill>
                        </a:rPr>
                        <a:t>93%</a:t>
                      </a:r>
                      <a:endParaRPr lang="sr-Latn-R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670787"/>
                  </a:ext>
                </a:extLst>
              </a:tr>
            </a:tbl>
          </a:graphicData>
        </a:graphic>
      </p:graphicFrame>
      <p:pic>
        <p:nvPicPr>
          <p:cNvPr id="6" name="Picture 3">
            <a:extLst>
              <a:ext uri="{FF2B5EF4-FFF2-40B4-BE49-F238E27FC236}">
                <a16:creationId xmlns:a16="http://schemas.microsoft.com/office/drawing/2014/main" id="{3A6E1BCF-0C26-5904-5533-D0555E1F5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115889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5287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551" y="304800"/>
            <a:ext cx="10163992" cy="1205948"/>
          </a:xfrm>
        </p:spPr>
        <p:txBody>
          <a:bodyPr/>
          <a:lstStyle/>
          <a:p>
            <a:pPr algn="ctr"/>
            <a:r>
              <a:rPr lang="sr-Cyrl-RS" sz="3200" b="1" dirty="0">
                <a:solidFill>
                  <a:schemeClr val="accent5">
                    <a:lumMod val="75000"/>
                  </a:schemeClr>
                </a:solidFill>
              </a:rPr>
              <a:t>Постројење за пречишћавање отпадних вода</a:t>
            </a:r>
            <a:br>
              <a:rPr lang="sr-Cyrl-RS" sz="36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200" b="1" dirty="0">
                <a:solidFill>
                  <a:srgbClr val="FF0000"/>
                </a:solidFill>
                <a:latin typeface="+mn-lt"/>
              </a:rPr>
              <a:t>Пречишћена вода на уливу у реку Јужну Мораву, вода пре излива је </a:t>
            </a:r>
            <a:r>
              <a:rPr lang="en-US" sz="2200" b="1" dirty="0">
                <a:solidFill>
                  <a:srgbClr val="FF0000"/>
                </a:solidFill>
                <a:latin typeface="+mn-lt"/>
              </a:rPr>
              <a:t>V</a:t>
            </a:r>
            <a:r>
              <a:rPr lang="sr-Cyrl-RS" sz="2200" b="1" dirty="0">
                <a:solidFill>
                  <a:srgbClr val="FF0000"/>
                </a:solidFill>
                <a:latin typeface="+mn-lt"/>
              </a:rPr>
              <a:t> категорије а</a:t>
            </a:r>
            <a:r>
              <a:rPr lang="en-US" sz="2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sr-Cyrl-RS" sz="2200" b="1" dirty="0">
                <a:solidFill>
                  <a:srgbClr val="FF0000"/>
                </a:solidFill>
                <a:latin typeface="+mn-lt"/>
              </a:rPr>
              <a:t>након излива пречишћене воде је </a:t>
            </a:r>
            <a:r>
              <a:rPr lang="en-US" sz="2200" b="1" dirty="0">
                <a:solidFill>
                  <a:srgbClr val="FF0000"/>
                </a:solidFill>
                <a:latin typeface="+mn-lt"/>
              </a:rPr>
              <a:t>II </a:t>
            </a:r>
            <a:r>
              <a:rPr lang="sr-Cyrl-RS" sz="2200" b="1" dirty="0">
                <a:solidFill>
                  <a:srgbClr val="FF0000"/>
                </a:solidFill>
                <a:latin typeface="+mn-lt"/>
              </a:rPr>
              <a:t>категорије</a:t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</a:br>
            <a:endParaRPr lang="en-US" sz="24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C5D0A89-FB63-470F-2425-F0F83AB599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409" y="1732152"/>
            <a:ext cx="6861597" cy="4444810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3935AA6C-4D51-6CD1-B18C-661425619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3700" y="53423"/>
            <a:ext cx="15240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22869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A3C0708C-17A0-ED5C-8BFC-D8B96EB527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9426" y="333375"/>
            <a:ext cx="11449050" cy="1500188"/>
          </a:xfrm>
        </p:spPr>
        <p:txBody>
          <a:bodyPr/>
          <a:lstStyle/>
          <a:p>
            <a:pPr algn="ctr"/>
            <a:r>
              <a:rPr lang="sr-Cyrl-RS" altLang="sr-Latn-RS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</a:t>
            </a:r>
            <a:r>
              <a:rPr lang="sr-Cyrl-RS" altLang="sr-Latn-RS" sz="8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ГРАД ЛЕСКОВАЦ</a:t>
            </a:r>
            <a:endParaRPr lang="sr-Latn-RS" altLang="sr-Latn-RS" sz="80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891" name="Text Placeholder 2">
            <a:extLst>
              <a:ext uri="{FF2B5EF4-FFF2-40B4-BE49-F238E27FC236}">
                <a16:creationId xmlns:a16="http://schemas.microsoft.com/office/drawing/2014/main" id="{9F6C7D42-C301-4F9E-F7E2-E70F2CFADC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9427" y="2276476"/>
            <a:ext cx="10866437" cy="3813175"/>
          </a:xfrm>
        </p:spPr>
        <p:txBody>
          <a:bodyPr/>
          <a:lstStyle/>
          <a:p>
            <a:endParaRPr lang="sr-Cyrl-RS" altLang="en-US" sz="3600" b="1">
              <a:solidFill>
                <a:srgbClr val="00577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Cyrl-RS" altLang="en-US" sz="3600" b="1">
              <a:solidFill>
                <a:srgbClr val="00577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Cyrl-RS" altLang="en-US" sz="3600" b="1">
              <a:solidFill>
                <a:srgbClr val="00577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sr-Cyrl-RS" altLang="en-US" sz="3600" b="1">
              <a:solidFill>
                <a:srgbClr val="00577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sr-Cyrl-RS" altLang="en-US" sz="3600" b="1">
                <a:solidFill>
                  <a:srgbClr val="005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ХВАЛА НА ПАЖЊИ !</a:t>
            </a:r>
            <a:endParaRPr lang="en-US" altLang="en-US" sz="3600" b="1">
              <a:solidFill>
                <a:srgbClr val="00577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RS" altLang="sr-Latn-RS"/>
          </a:p>
        </p:txBody>
      </p:sp>
      <p:sp>
        <p:nvSpPr>
          <p:cNvPr id="37892" name="Footer Placeholder 3">
            <a:extLst>
              <a:ext uri="{FF2B5EF4-FFF2-40B4-BE49-F238E27FC236}">
                <a16:creationId xmlns:a16="http://schemas.microsoft.com/office/drawing/2014/main" id="{15E030F6-C481-ABF0-69F7-059F9BF71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chemeClr val="bg1"/>
                </a:solidFill>
                <a:latin typeface="Franklin Gothic Medium" panose="020B06030201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en-US" altLang="en-US">
                <a:solidFill>
                  <a:srgbClr val="595959"/>
                </a:solidFill>
                <a:latin typeface="Times New Roman" panose="02020603050405020304" pitchFamily="18" charset="0"/>
                <a:cs typeface="Arial Unicode MS" charset="0"/>
              </a:rPr>
              <a:t>Add a footer</a:t>
            </a:r>
          </a:p>
        </p:txBody>
      </p:sp>
      <p:pic>
        <p:nvPicPr>
          <p:cNvPr id="37893" name="Picture 2" descr="D:\PREZENTACIJA - NALAS\Veliki_grb_Leskovca.png">
            <a:extLst>
              <a:ext uri="{FF2B5EF4-FFF2-40B4-BE49-F238E27FC236}">
                <a16:creationId xmlns:a16="http://schemas.microsoft.com/office/drawing/2014/main" id="{03167E6B-6FB9-6191-A68B-3E2497808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7" y="333375"/>
            <a:ext cx="192563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2">
            <a:extLst>
              <a:ext uri="{FF2B5EF4-FFF2-40B4-BE49-F238E27FC236}">
                <a16:creationId xmlns:a16="http://schemas.microsoft.com/office/drawing/2014/main" id="{7E2C8225-6AD3-7656-EAAB-1280FC5BF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63" y="2290763"/>
            <a:ext cx="10058400" cy="237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10312</TotalTime>
  <Words>2919</Words>
  <Application>Microsoft Office PowerPoint</Application>
  <PresentationFormat>Widescreen</PresentationFormat>
  <Paragraphs>449</Paragraphs>
  <Slides>74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2" baseType="lpstr">
      <vt:lpstr>Microsoft YaHei</vt:lpstr>
      <vt:lpstr>Arial</vt:lpstr>
      <vt:lpstr>Arial Unicode MS</vt:lpstr>
      <vt:lpstr>Calibri</vt:lpstr>
      <vt:lpstr>Calibri Light</vt:lpstr>
      <vt:lpstr>Montserrat</vt:lpstr>
      <vt:lpstr>Times New Roman</vt:lpstr>
      <vt:lpstr>Office Theme</vt:lpstr>
      <vt:lpstr>             ГРАД ЛЕСКОВАЦ</vt:lpstr>
      <vt:lpstr>PowerPoint Presentation</vt:lpstr>
      <vt:lpstr>PowerPoint Presentation</vt:lpstr>
      <vt:lpstr>PowerPoint Presentation</vt:lpstr>
      <vt:lpstr>Регионални водосистем „ Барје“</vt:lpstr>
      <vt:lpstr>Регионални водосистем „ Барје“</vt:lpstr>
      <vt:lpstr>Регионални водосистем „ Барје“</vt:lpstr>
      <vt:lpstr>Регионални водосистем „ Барје“</vt:lpstr>
      <vt:lpstr>Лиценца и водна дозвола – управљање акумулацијом „Барје“</vt:lpstr>
      <vt:lpstr>Контрола квалитета воде – акумулација „Барје“</vt:lpstr>
      <vt:lpstr>PowerPoint Presentation</vt:lpstr>
      <vt:lpstr>Постројење за прераду воде „ Горина“ </vt:lpstr>
      <vt:lpstr>Постројење за прераду воде „ Горина“ </vt:lpstr>
      <vt:lpstr>Постројење за прераду воде „ Горина“ </vt:lpstr>
      <vt:lpstr>Постројење за прераду воде „ Горина“ </vt:lpstr>
      <vt:lpstr>Постројење за прераду воде „ Горина“ </vt:lpstr>
      <vt:lpstr>Постројење за прераду воде „ Горина“</vt:lpstr>
      <vt:lpstr>Постројење за прераду воде „ Горина“</vt:lpstr>
      <vt:lpstr>Постројење за прераду воде „ Горина“</vt:lpstr>
      <vt:lpstr>Постројење за прераду воде „ Горина“</vt:lpstr>
      <vt:lpstr>Постројење за прераду воде „ Горина“</vt:lpstr>
      <vt:lpstr>PowerPoint Presentation</vt:lpstr>
      <vt:lpstr>PowerPoint Presentation</vt:lpstr>
      <vt:lpstr>ЦЕНТРАЛНО ПОСТРОЈЕЊЕ ЗА ПРЕЧИШЋАВАЊЕ ОТПАДНИХ ВОДА ГРАДА ЛЕСКОВЦА</vt:lpstr>
      <vt:lpstr>Постројење за пречишћавање отпадних вода</vt:lpstr>
      <vt:lpstr>   Пројекат  „Управљање отпадним водама града Лесковца“ састоји се од три компоненте  </vt:lpstr>
      <vt:lpstr>Прва компонента Изградња градског колектора </vt:lpstr>
      <vt:lpstr>Радови на изградњи градског колектора </vt:lpstr>
      <vt:lpstr>Радови на изградњи градског колектора</vt:lpstr>
      <vt:lpstr>Постројење за пречишћавање отпадних вода</vt:lpstr>
      <vt:lpstr>Постројење за пречишћавање отпадних вода       I фаза – објекти линије воде</vt:lpstr>
      <vt:lpstr>Постројење за пречишћавање отпадних вода      I фаза – објекти линије воде  </vt:lpstr>
      <vt:lpstr>Постројење за пречишћавање отпадних вода</vt:lpstr>
      <vt:lpstr>Постројење за пречишћавање отпадних вода II фаза – објекти линије муља</vt:lpstr>
      <vt:lpstr>Постројење за пречишћавање отпадних вода II фаза – објекти линије муља</vt:lpstr>
      <vt:lpstr>Постројење за пречишћавање отпадних вода - II фаза ППОВ, линија муља (изграђени објекти)</vt:lpstr>
      <vt:lpstr>Постројење за пречишћавање отпадних вода - II фаза ППОВ, линија муља (изграђени објекти)</vt:lpstr>
      <vt:lpstr>Постројење за пречишћавање отпадних вода - II фаза ППОВ, линија муља (изграђени објекти)</vt:lpstr>
      <vt:lpstr>Постројење за пречишћавање отпадних вода - II фаза ППОВ, линија муља (изграђени објекти)</vt:lpstr>
      <vt:lpstr>Постројење за пречишћавање отпадних вода - II фаза ППОВ, линија муља (изграђени објекти)</vt:lpstr>
      <vt:lpstr>Постројење за пречишћавање отпадних вода - II фаза ППОВ, линија муља (изграђени објекти)</vt:lpstr>
      <vt:lpstr>Постројење за пречишћавање отпадних вода - II фаза ППОВ, линија муља (изграђени објекти)</vt:lpstr>
      <vt:lpstr>Постројење за пречишћавање отпадних вода - II фаза ППОВ, линија муља (изграђени објекти)</vt:lpstr>
      <vt:lpstr>Постројење за пречишћавање отпадних вода - II фаза ППОВ, линија муља (изграђени објекти)</vt:lpstr>
      <vt:lpstr>Постројење за пречишћавање отпадних вода - II фаза ППОВ, линија муља (изграђени објекти)</vt:lpstr>
      <vt:lpstr>Постројење за пречишћавање отпадних вода</vt:lpstr>
      <vt:lpstr>Постројење за пречишћавање отпадних вода линија воде (технологија)</vt:lpstr>
      <vt:lpstr>Постројење за пречишћавање отпадних вода линија воде</vt:lpstr>
      <vt:lpstr>Постројење за пречишћавање отпадних вода линија воде (технологија)</vt:lpstr>
      <vt:lpstr>Постројење за пречишћавање отпадних вода линија воде (технологија)</vt:lpstr>
      <vt:lpstr>Постројење за пречишћавање отпадних вода линија воде (технологија)</vt:lpstr>
      <vt:lpstr>Постројење за пречишћавање отпадних вода линија воде</vt:lpstr>
      <vt:lpstr>Постројење за пречишћавање отпадних вода линија воде</vt:lpstr>
      <vt:lpstr>Постројење за пречишћавање отпадних вода </vt:lpstr>
      <vt:lpstr>Постројење за пречишћавање отпадних вода линија воде</vt:lpstr>
      <vt:lpstr>Постројење за пречишћавање отпадних вода линија воде</vt:lpstr>
      <vt:lpstr>Постројење за пречишћавање отпадних вода линија воде</vt:lpstr>
      <vt:lpstr>Постројење за пречишћавање отпадних вода линија воде - ОДРЖАВАЊЕ</vt:lpstr>
      <vt:lpstr>Постројење за пречишћавање отпадних вода линија воде - ОДРЖАВАЊЕ</vt:lpstr>
      <vt:lpstr>Постројење за пречишћавање отпадних вода линија воде - ОДРЖАВАЊЕ</vt:lpstr>
      <vt:lpstr>Постројење за пречишћавање отпадних вода линија воде - ОДРЖАВАЊЕ</vt:lpstr>
      <vt:lpstr>Постројење за пречишћавање отпадних вода- линија муља</vt:lpstr>
      <vt:lpstr>Постројење за пречишћавање отпадних вода линија муља Угушћивачи примарног муља</vt:lpstr>
      <vt:lpstr>Постројење за пречишћавање отпадних вода- линија муља</vt:lpstr>
      <vt:lpstr>Постројење за пречишћавање отпадних вода- линија муља</vt:lpstr>
      <vt:lpstr>Постројење за пречишћавање отпадних вода- линија муља</vt:lpstr>
      <vt:lpstr>Постројење за пречишћавање отпадних вода линија муља </vt:lpstr>
      <vt:lpstr>Постројење за пречишћавање отпадних вода КВАЛИТЕТ ЕФЛУЕНТА</vt:lpstr>
      <vt:lpstr>Постројење за пречишћавање отпадних вода КВАЛИТЕТ МУЉА</vt:lpstr>
      <vt:lpstr>Постројење за пречишћавање отпадних вода </vt:lpstr>
      <vt:lpstr>Постројење за пречишћавање отпадних вода   ПРОЈЕКТОВАНА ЕФИКАСНОСТ ПОСТРОЈЕЊА ЗА ПРЕЧИШЋАВАЊЕ ОТПАДНЕ ВОДЕ </vt:lpstr>
      <vt:lpstr>Постројење за пречишћавање отпадних вода </vt:lpstr>
      <vt:lpstr>Постројење за пречишћавање отпадних вода Пречишћена вода на уливу у реку Јужну Мораву, вода пре излива је V категорије а након излива пречишћене воде је II категорије </vt:lpstr>
      <vt:lpstr>             ГРАД ЛЕСКОВАЦ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CENTRALNO POSTROJENJE ZA PREČIŠĆAVANJE OTPADNIH VODA GRADA LESKOVCA</dc:title>
  <dc:creator>Branislav Djordjevic</dc:creator>
  <cp:lastModifiedBy>ЈКП Водовод Лесковац </cp:lastModifiedBy>
  <cp:revision>233</cp:revision>
  <cp:lastPrinted>2022-05-10T09:32:52Z</cp:lastPrinted>
  <dcterms:created xsi:type="dcterms:W3CDTF">2018-09-24T21:51:53Z</dcterms:created>
  <dcterms:modified xsi:type="dcterms:W3CDTF">2025-04-15T11:29:50Z</dcterms:modified>
</cp:coreProperties>
</file>